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60" r:id="rId2"/>
    <p:sldId id="268" r:id="rId3"/>
    <p:sldId id="306" r:id="rId4"/>
    <p:sldId id="290" r:id="rId5"/>
    <p:sldId id="307" r:id="rId6"/>
    <p:sldId id="291" r:id="rId7"/>
    <p:sldId id="308" r:id="rId8"/>
    <p:sldId id="310" r:id="rId9"/>
    <p:sldId id="312" r:id="rId10"/>
    <p:sldId id="313" r:id="rId11"/>
    <p:sldId id="318" r:id="rId12"/>
    <p:sldId id="314" r:id="rId13"/>
    <p:sldId id="319" r:id="rId14"/>
    <p:sldId id="315" r:id="rId15"/>
    <p:sldId id="320" r:id="rId16"/>
    <p:sldId id="316" r:id="rId17"/>
    <p:sldId id="321" r:id="rId18"/>
    <p:sldId id="317" r:id="rId19"/>
    <p:sldId id="322" r:id="rId20"/>
    <p:sldId id="31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264" r:id="rId36"/>
    <p:sldId id="263"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00"/>
    <a:srgbClr val="0072C5"/>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94574" autoAdjust="0"/>
  </p:normalViewPr>
  <p:slideViewPr>
    <p:cSldViewPr snapToGrid="0" showGuides="1">
      <p:cViewPr varScale="1">
        <p:scale>
          <a:sx n="106" d="100"/>
          <a:sy n="106" d="100"/>
        </p:scale>
        <p:origin x="59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4645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18325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046816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224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70652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5463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6909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6FE32E-4D27-4B29-B8FB-FE12313DAC5D}"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84682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503F95-FEF8-4F6D-889F-CBA9F2555B8B}"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253975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646331"/>
          </a:xfrm>
          <a:prstGeom prst="rect">
            <a:avLst/>
          </a:prstGeom>
          <a:noFill/>
        </p:spPr>
        <p:txBody>
          <a:bodyPr wrap="square" rtlCol="0">
            <a:spAutoFit/>
          </a:bodyPr>
          <a:lstStyle/>
          <a:p>
            <a:pPr algn="r"/>
            <a:r>
              <a:rPr lang="en-US" sz="3600" dirty="0" smtClean="0">
                <a:solidFill>
                  <a:schemeClr val="bg1"/>
                </a:solidFill>
                <a:latin typeface="Rabiohead" panose="00000400000000000000" pitchFamily="2" charset="0"/>
              </a:rPr>
              <a:t>Madrid, 9 y 10</a:t>
            </a:r>
            <a:r>
              <a:rPr lang="en-US" sz="3600" baseline="0" dirty="0" smtClean="0">
                <a:solidFill>
                  <a:schemeClr val="bg1"/>
                </a:solidFill>
                <a:latin typeface="Rabiohead" panose="00000400000000000000" pitchFamily="2" charset="0"/>
              </a:rPr>
              <a:t> de </a:t>
            </a:r>
            <a:r>
              <a:rPr lang="en-US" sz="3600" baseline="0" dirty="0" err="1" smtClean="0">
                <a:solidFill>
                  <a:schemeClr val="bg1"/>
                </a:solidFill>
                <a:latin typeface="Rabiohead" panose="00000400000000000000" pitchFamily="2" charset="0"/>
              </a:rPr>
              <a:t>junio</a:t>
            </a:r>
            <a:r>
              <a:rPr lang="en-US" sz="3600" baseline="0" dirty="0" smtClean="0">
                <a:solidFill>
                  <a:schemeClr val="bg1"/>
                </a:solidFill>
                <a:latin typeface="Rabiohead" panose="00000400000000000000" pitchFamily="2" charset="0"/>
              </a:rPr>
              <a:t> de 2015</a:t>
            </a:r>
            <a:endParaRPr lang="es-ES" sz="36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7071070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6120131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30399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0538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3923318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smtClean="0"/>
              <a:t>Click to edit Master title style</a:t>
            </a:r>
            <a:endParaRPr lang="en-US"/>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5022B9EA-8A4B-4820-9B50-EA48DAD4C81E}" type="datetimeFigureOut">
              <a:rPr lang="en-US" smtClean="0">
                <a:solidFill>
                  <a:srgbClr val="404040"/>
                </a:solidFill>
              </a:rPr>
              <a:pPr defTabSz="914192"/>
              <a:t>6/8/2015</a:t>
            </a:fld>
            <a:endParaRPr lang="en-US">
              <a:solidFill>
                <a:srgbClr val="40404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404040"/>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BA38A8DF-5C70-4E2A-B910-C472A6E67C22}" type="slidenum">
              <a:rPr lang="en-US" smtClean="0">
                <a:solidFill>
                  <a:srgbClr val="404040"/>
                </a:solidFill>
              </a:rPr>
              <a:pPr defTabSz="914192"/>
              <a:t>‹#›</a:t>
            </a:fld>
            <a:endParaRPr lang="en-US">
              <a:solidFill>
                <a:srgbClr val="404040"/>
              </a:solidFill>
            </a:endParaRPr>
          </a:p>
        </p:txBody>
      </p:sp>
    </p:spTree>
    <p:extLst>
      <p:ext uri="{BB962C8B-B14F-4D97-AF65-F5344CB8AC3E}">
        <p14:creationId xmlns:p14="http://schemas.microsoft.com/office/powerpoint/2010/main" val="245751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629972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436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8080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122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dark">
    <p:bg>
      <p:bgPr>
        <a:solidFill>
          <a:srgbClr val="0072C5"/>
        </a:solidFill>
        <a:effectLst/>
      </p:bgPr>
    </p:bg>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bg1">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519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78" r:id="rId7"/>
    <p:sldLayoutId id="2147483649" r:id="rId8"/>
    <p:sldLayoutId id="2147483650" r:id="rId9"/>
    <p:sldLayoutId id="2147483676" r:id="rId10"/>
    <p:sldLayoutId id="2147483677" r:id="rId11"/>
    <p:sldLayoutId id="2147483652" r:id="rId12"/>
    <p:sldLayoutId id="2147483664" r:id="rId13"/>
    <p:sldLayoutId id="2147483663" r:id="rId14"/>
    <p:sldLayoutId id="2147483669" r:id="rId15"/>
    <p:sldLayoutId id="2147483670" r:id="rId16"/>
    <p:sldLayoutId id="2147483671" r:id="rId17"/>
    <p:sldLayoutId id="2147483673" r:id="rId18"/>
    <p:sldLayoutId id="2147483674" r:id="rId19"/>
    <p:sldLayoutId id="2147483675" r:id="rId20"/>
    <p:sldLayoutId id="2147483679" r:id="rId21"/>
    <p:sldLayoutId id="2147483680" r:id="rId22"/>
    <p:sldLayoutId id="2147483681"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4.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jpg"/><Relationship Id="rId18" Type="http://schemas.openxmlformats.org/officeDocument/2006/relationships/image" Target="../media/image47.jpg"/><Relationship Id="rId26" Type="http://schemas.openxmlformats.org/officeDocument/2006/relationships/image" Target="../media/image55.png"/><Relationship Id="rId3" Type="http://schemas.openxmlformats.org/officeDocument/2006/relationships/image" Target="../media/image32.jpeg"/><Relationship Id="rId21" Type="http://schemas.openxmlformats.org/officeDocument/2006/relationships/image" Target="../media/image50.png"/><Relationship Id="rId7" Type="http://schemas.openxmlformats.org/officeDocument/2006/relationships/image" Target="../media/image36.jpg"/><Relationship Id="rId12" Type="http://schemas.openxmlformats.org/officeDocument/2006/relationships/image" Target="../media/image41.jpg"/><Relationship Id="rId17" Type="http://schemas.openxmlformats.org/officeDocument/2006/relationships/image" Target="../media/image46.jpg"/><Relationship Id="rId25"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45.jpg"/><Relationship Id="rId20"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jpg"/><Relationship Id="rId23" Type="http://schemas.openxmlformats.org/officeDocument/2006/relationships/image" Target="../media/image52.jpe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jpg"/><Relationship Id="rId14" Type="http://schemas.openxmlformats.org/officeDocument/2006/relationships/image" Target="../media/image43.jpg"/><Relationship Id="rId22" Type="http://schemas.openxmlformats.org/officeDocument/2006/relationships/image" Target="../media/image51.png"/><Relationship Id="rId27"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9.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Natural Language Queries</a:t>
            </a:r>
            <a:endParaRPr lang="en-US" dirty="0"/>
          </a:p>
        </p:txBody>
      </p:sp>
    </p:spTree>
    <p:extLst>
      <p:ext uri="{BB962C8B-B14F-4D97-AF65-F5344CB8AC3E}">
        <p14:creationId xmlns:p14="http://schemas.microsoft.com/office/powerpoint/2010/main" val="18354245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dirty="0" smtClean="0"/>
              <a:t>Principales notas de Q&amp;A</a:t>
            </a:r>
            <a:r>
              <a:rPr lang="en-US" dirty="0" smtClean="0"/>
              <a:t/>
            </a:r>
            <a:br>
              <a:rPr lang="en-US" dirty="0" smtClean="0"/>
            </a:br>
            <a:endParaRPr lang="en-US" dirty="0"/>
          </a:p>
        </p:txBody>
      </p:sp>
    </p:spTree>
    <p:extLst>
      <p:ext uri="{BB962C8B-B14F-4D97-AF65-F5344CB8AC3E}">
        <p14:creationId xmlns:p14="http://schemas.microsoft.com/office/powerpoint/2010/main" val="34332319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Visualization: Power View</a:t>
            </a:r>
            <a:endParaRPr lang="en-US" dirty="0"/>
          </a:p>
        </p:txBody>
      </p:sp>
    </p:spTree>
    <p:extLst>
      <p:ext uri="{BB962C8B-B14F-4D97-AF65-F5344CB8AC3E}">
        <p14:creationId xmlns:p14="http://schemas.microsoft.com/office/powerpoint/2010/main" val="37344654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dirty="0" smtClean="0"/>
              <a:t>Principales notas de </a:t>
            </a:r>
            <a:r>
              <a:rPr lang="es-ES" dirty="0" err="1" smtClean="0"/>
              <a:t>powerview</a:t>
            </a:r>
            <a:r>
              <a:rPr lang="en-US" dirty="0" smtClean="0"/>
              <a:t/>
            </a:r>
            <a:br>
              <a:rPr lang="en-US" dirty="0" smtClean="0"/>
            </a:br>
            <a:endParaRPr lang="en-US" dirty="0"/>
          </a:p>
        </p:txBody>
      </p:sp>
    </p:spTree>
    <p:extLst>
      <p:ext uri="{BB962C8B-B14F-4D97-AF65-F5344CB8AC3E}">
        <p14:creationId xmlns:p14="http://schemas.microsoft.com/office/powerpoint/2010/main" val="1814277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Discovery: Power Query</a:t>
            </a:r>
            <a:endParaRPr lang="en-US" dirty="0"/>
          </a:p>
        </p:txBody>
      </p:sp>
    </p:spTree>
    <p:extLst>
      <p:ext uri="{BB962C8B-B14F-4D97-AF65-F5344CB8AC3E}">
        <p14:creationId xmlns:p14="http://schemas.microsoft.com/office/powerpoint/2010/main" val="8468559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dirty="0" smtClean="0"/>
              <a:t>Principales notas de </a:t>
            </a:r>
            <a:r>
              <a:rPr lang="es-ES" dirty="0" err="1" smtClean="0"/>
              <a:t>powerquery</a:t>
            </a:r>
            <a:r>
              <a:rPr lang="en-US" dirty="0" smtClean="0"/>
              <a:t/>
            </a:r>
            <a:br>
              <a:rPr lang="en-US" dirty="0" smtClean="0"/>
            </a:br>
            <a:endParaRPr lang="en-US" dirty="0"/>
          </a:p>
        </p:txBody>
      </p:sp>
    </p:spTree>
    <p:extLst>
      <p:ext uri="{BB962C8B-B14F-4D97-AF65-F5344CB8AC3E}">
        <p14:creationId xmlns:p14="http://schemas.microsoft.com/office/powerpoint/2010/main" val="15502683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Modeling: Power Pivot</a:t>
            </a:r>
            <a:endParaRPr lang="en-US" dirty="0"/>
          </a:p>
        </p:txBody>
      </p:sp>
    </p:spTree>
    <p:extLst>
      <p:ext uri="{BB962C8B-B14F-4D97-AF65-F5344CB8AC3E}">
        <p14:creationId xmlns:p14="http://schemas.microsoft.com/office/powerpoint/2010/main" val="383035735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dirty="0" smtClean="0"/>
              <a:t>Principales notas de </a:t>
            </a:r>
            <a:r>
              <a:rPr lang="es-ES" dirty="0" err="1" smtClean="0"/>
              <a:t>powerpivot</a:t>
            </a:r>
            <a:r>
              <a:rPr lang="en-US" dirty="0" smtClean="0"/>
              <a:t/>
            </a:r>
            <a:br>
              <a:rPr lang="en-US" dirty="0" smtClean="0"/>
            </a:br>
            <a:endParaRPr lang="en-US" dirty="0"/>
          </a:p>
        </p:txBody>
      </p:sp>
    </p:spTree>
    <p:extLst>
      <p:ext uri="{BB962C8B-B14F-4D97-AF65-F5344CB8AC3E}">
        <p14:creationId xmlns:p14="http://schemas.microsoft.com/office/powerpoint/2010/main" val="9824132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2253" y="2633873"/>
            <a:ext cx="8643242" cy="1075486"/>
          </a:xfrm>
        </p:spPr>
        <p:txBody>
          <a:bodyPr/>
          <a:lstStyle/>
          <a:p>
            <a:r>
              <a:rPr lang="en-US" dirty="0" smtClean="0"/>
              <a:t>Geospatial : Power Map</a:t>
            </a:r>
            <a:endParaRPr lang="en-US" dirty="0"/>
          </a:p>
        </p:txBody>
      </p:sp>
    </p:spTree>
    <p:extLst>
      <p:ext uri="{BB962C8B-B14F-4D97-AF65-F5344CB8AC3E}">
        <p14:creationId xmlns:p14="http://schemas.microsoft.com/office/powerpoint/2010/main" val="31050146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dirty="0" smtClean="0"/>
              <a:t>Principales notas de </a:t>
            </a:r>
            <a:r>
              <a:rPr lang="es-ES" dirty="0" err="1" smtClean="0"/>
              <a:t>powermap</a:t>
            </a:r>
            <a:r>
              <a:rPr lang="en-US" dirty="0" smtClean="0"/>
              <a:t/>
            </a:r>
            <a:br>
              <a:rPr lang="en-US" dirty="0" smtClean="0"/>
            </a:br>
            <a:endParaRPr lang="en-US" dirty="0"/>
          </a:p>
        </p:txBody>
      </p:sp>
    </p:spTree>
    <p:extLst>
      <p:ext uri="{BB962C8B-B14F-4D97-AF65-F5344CB8AC3E}">
        <p14:creationId xmlns:p14="http://schemas.microsoft.com/office/powerpoint/2010/main" val="30825847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The new PowerBI</a:t>
            </a:r>
            <a:br>
              <a:rPr lang="es-ES" dirty="0" smtClean="0"/>
            </a:br>
            <a:endParaRPr lang="es-ES" sz="3600"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218915" y="0"/>
            <a:ext cx="7985156" cy="6858000"/>
          </a:xfrm>
          <a:prstGeom prst="rect">
            <a:avLst/>
          </a:prstGeom>
        </p:spPr>
      </p:pic>
    </p:spTree>
    <p:extLst>
      <p:ext uri="{BB962C8B-B14F-4D97-AF65-F5344CB8AC3E}">
        <p14:creationId xmlns:p14="http://schemas.microsoft.com/office/powerpoint/2010/main" val="32490663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nvPr>
        </p:nvGraphicFramePr>
        <p:xfrm>
          <a:off x="3288" y="3017"/>
          <a:ext cx="1556" cy="1556"/>
        </p:xfrm>
        <a:graphic>
          <a:graphicData uri="http://schemas.openxmlformats.org/presentationml/2006/ole">
            <mc:AlternateContent xmlns:mc="http://schemas.openxmlformats.org/markup-compatibility/2006">
              <mc:Choice xmlns:v="urn:schemas-microsoft-com:vml" Requires="v">
                <p:oleObj spid="_x0000_s1033"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3288" y="3017"/>
                        <a:ext cx="1556" cy="1556"/>
                      </a:xfrm>
                      <a:prstGeom prst="rect">
                        <a:avLst/>
                      </a:prstGeom>
                    </p:spPr>
                  </p:pic>
                </p:oleObj>
              </mc:Fallback>
            </mc:AlternateContent>
          </a:graphicData>
        </a:graphic>
      </p:graphicFrame>
      <p:sp>
        <p:nvSpPr>
          <p:cNvPr id="4" name="Title 3"/>
          <p:cNvSpPr>
            <a:spLocks noGrp="1"/>
          </p:cNvSpPr>
          <p:nvPr>
            <p:ph type="title"/>
          </p:nvPr>
        </p:nvSpPr>
        <p:spPr/>
        <p:txBody>
          <a:bodyPr>
            <a:normAutofit fontScale="90000"/>
          </a:bodyPr>
          <a:lstStyle/>
          <a:p>
            <a:r>
              <a:rPr lang="en-US" dirty="0" smtClean="0">
                <a:gradFill>
                  <a:gsLst>
                    <a:gs pos="100000">
                      <a:schemeClr val="tx1"/>
                    </a:gs>
                    <a:gs pos="0">
                      <a:schemeClr val="tx1"/>
                    </a:gs>
                  </a:gsLst>
                  <a:lin ang="5400000" scaled="0"/>
                </a:gradFill>
              </a:rPr>
              <a:t>See all your data in a single pane of glass</a:t>
            </a:r>
            <a:r>
              <a:rPr lang="en-US" dirty="0" smtClean="0"/>
              <a:t/>
            </a:r>
            <a:br>
              <a:rPr lang="en-US" dirty="0" smtClean="0"/>
            </a:br>
            <a:r>
              <a:rPr lang="en-US" sz="3527" dirty="0">
                <a:gradFill>
                  <a:gsLst>
                    <a:gs pos="0">
                      <a:schemeClr val="tx2"/>
                    </a:gs>
                    <a:gs pos="100000">
                      <a:schemeClr val="tx2"/>
                    </a:gs>
                  </a:gsLst>
                  <a:lin ang="5400000" scaled="1"/>
                </a:gradFill>
              </a:rPr>
              <a:t>Live dashboards and interactive reports</a:t>
            </a:r>
          </a:p>
        </p:txBody>
      </p:sp>
      <p:sp>
        <p:nvSpPr>
          <p:cNvPr id="7" name="Rectangle 6"/>
          <p:cNvSpPr/>
          <p:nvPr/>
        </p:nvSpPr>
        <p:spPr bwMode="auto">
          <a:xfrm>
            <a:off x="7506253" y="2091829"/>
            <a:ext cx="4415372" cy="2730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Monitor live dashboards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the data that matters most</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Track your data in real-time with support for streaming data</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Drill through to underlying reports to explore and discover new insight</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Pin new visualizations and KPIs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to monitor performance</a:t>
            </a:r>
          </a:p>
        </p:txBody>
      </p:sp>
      <p:grpSp>
        <p:nvGrpSpPr>
          <p:cNvPr id="8" name="Group 7"/>
          <p:cNvGrpSpPr/>
          <p:nvPr/>
        </p:nvGrpSpPr>
        <p:grpSpPr>
          <a:xfrm>
            <a:off x="7411532" y="2185447"/>
            <a:ext cx="376963" cy="376963"/>
            <a:chOff x="8431377" y="-766784"/>
            <a:chExt cx="457200" cy="457200"/>
          </a:xfrm>
          <a:solidFill>
            <a:schemeClr val="tx2">
              <a:lumMod val="75000"/>
            </a:schemeClr>
          </a:solidFill>
        </p:grpSpPr>
        <p:sp>
          <p:nvSpPr>
            <p:cNvPr id="10"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1"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6" name="Group 15"/>
          <p:cNvGrpSpPr/>
          <p:nvPr/>
        </p:nvGrpSpPr>
        <p:grpSpPr>
          <a:xfrm>
            <a:off x="7411532" y="2856086"/>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21" name="Group 20"/>
          <p:cNvGrpSpPr/>
          <p:nvPr/>
        </p:nvGrpSpPr>
        <p:grpSpPr>
          <a:xfrm>
            <a:off x="7411532" y="3526725"/>
            <a:ext cx="376963" cy="376963"/>
            <a:chOff x="8431377" y="-766784"/>
            <a:chExt cx="457200" cy="457200"/>
          </a:xfrm>
          <a:solidFill>
            <a:schemeClr val="tx2">
              <a:lumMod val="75000"/>
            </a:schemeClr>
          </a:solidFill>
        </p:grpSpPr>
        <p:sp>
          <p:nvSpPr>
            <p:cNvPr id="22"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23"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27" name="Group 26"/>
          <p:cNvGrpSpPr/>
          <p:nvPr/>
        </p:nvGrpSpPr>
        <p:grpSpPr>
          <a:xfrm>
            <a:off x="7411532" y="4197364"/>
            <a:ext cx="376963" cy="376963"/>
            <a:chOff x="8431377" y="-766784"/>
            <a:chExt cx="457200" cy="457200"/>
          </a:xfrm>
          <a:solidFill>
            <a:schemeClr val="tx2">
              <a:lumMod val="75000"/>
            </a:schemeClr>
          </a:solidFill>
        </p:grpSpPr>
        <p:sp>
          <p:nvSpPr>
            <p:cNvPr id="2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2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sp>
        <p:nvSpPr>
          <p:cNvPr id="32" name="Rectangle 31"/>
          <p:cNvSpPr/>
          <p:nvPr/>
        </p:nvSpPr>
        <p:spPr bwMode="auto">
          <a:xfrm>
            <a:off x="269756" y="2084555"/>
            <a:ext cx="6945572" cy="44954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Dashboards</a:t>
            </a: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878" y="2615649"/>
            <a:ext cx="6447967" cy="3879594"/>
          </a:xfrm>
          <a:prstGeom prst="rect">
            <a:avLst/>
          </a:prstGeom>
        </p:spPr>
      </p:pic>
    </p:spTree>
    <p:extLst>
      <p:ext uri="{BB962C8B-B14F-4D97-AF65-F5344CB8AC3E}">
        <p14:creationId xmlns:p14="http://schemas.microsoft.com/office/powerpoint/2010/main" val="2072661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130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63" presetClass="path" presetSubtype="0" accel="50000" decel="50000" fill="hold" nodeType="withEffect">
                                  <p:stCondLst>
                                    <p:cond delay="500"/>
                                  </p:stCondLst>
                                  <p:childTnLst>
                                    <p:animMotion origin="layout" path="M -0.03064 1.07127E-6 L 9.80342E-7 1.07127E-6 " pathEditMode="relative" rAng="0" ptsTypes="AA">
                                      <p:cBhvr>
                                        <p:cTn id="26" dur="500" fill="hold"/>
                                        <p:tgtEl>
                                          <p:spTgt spid="8"/>
                                        </p:tgtEl>
                                        <p:attrNameLst>
                                          <p:attrName>ppt_x</p:attrName>
                                          <p:attrName>ppt_y</p:attrName>
                                        </p:attrNameLst>
                                      </p:cBhvr>
                                      <p:rCtr x="2936" y="0"/>
                                    </p:animMotion>
                                  </p:childTnLst>
                                </p:cTn>
                              </p:par>
                              <p:par>
                                <p:cTn id="27" presetID="10" presetClass="entr" presetSubtype="0" fill="hold" nodeType="withEffect">
                                  <p:stCondLst>
                                    <p:cond delay="7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3" presetClass="path" presetSubtype="0" accel="50000" decel="50000" fill="hold" nodeType="withEffect">
                                  <p:stCondLst>
                                    <p:cond delay="750"/>
                                  </p:stCondLst>
                                  <p:childTnLst>
                                    <p:animMotion origin="layout" path="M -0.03064 1.07127E-6 L 9.80342E-7 1.07127E-6 " pathEditMode="relative" rAng="0" ptsTypes="AA">
                                      <p:cBhvr>
                                        <p:cTn id="31" dur="500" fill="hold"/>
                                        <p:tgtEl>
                                          <p:spTgt spid="16"/>
                                        </p:tgtEl>
                                        <p:attrNameLst>
                                          <p:attrName>ppt_x</p:attrName>
                                          <p:attrName>ppt_y</p:attrName>
                                        </p:attrNameLst>
                                      </p:cBhvr>
                                      <p:rCtr x="2936" y="0"/>
                                    </p:animMotion>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63" presetClass="path" presetSubtype="0" accel="50000" decel="50000" fill="hold" nodeType="withEffect">
                                  <p:stCondLst>
                                    <p:cond delay="1000"/>
                                  </p:stCondLst>
                                  <p:childTnLst>
                                    <p:animMotion origin="layout" path="M -0.03064 1.07127E-6 L 9.80342E-7 1.07127E-6 " pathEditMode="relative" rAng="0" ptsTypes="AA">
                                      <p:cBhvr>
                                        <p:cTn id="36" dur="500" fill="hold"/>
                                        <p:tgtEl>
                                          <p:spTgt spid="21"/>
                                        </p:tgtEl>
                                        <p:attrNameLst>
                                          <p:attrName>ppt_x</p:attrName>
                                          <p:attrName>ppt_y</p:attrName>
                                        </p:attrNameLst>
                                      </p:cBhvr>
                                      <p:rCtr x="2936" y="0"/>
                                    </p:animMotion>
                                  </p:childTnLst>
                                </p:cTn>
                              </p:par>
                              <p:par>
                                <p:cTn id="37" presetID="10" presetClass="entr" presetSubtype="0" fill="hold" nodeType="withEffect">
                                  <p:stCondLst>
                                    <p:cond delay="125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63" presetClass="path" presetSubtype="0" accel="50000" decel="50000" fill="hold" nodeType="withEffect">
                                  <p:stCondLst>
                                    <p:cond delay="1250"/>
                                  </p:stCondLst>
                                  <p:childTnLst>
                                    <p:animMotion origin="layout" path="M -0.03064 1.07127E-6 L 9.80342E-7 1.07127E-6 " pathEditMode="relative" rAng="0" ptsTypes="AA">
                                      <p:cBhvr>
                                        <p:cTn id="41" dur="500" fill="hold"/>
                                        <p:tgtEl>
                                          <p:spTgt spid="27"/>
                                        </p:tgtEl>
                                        <p:attrNameLst>
                                          <p:attrName>ppt_x</p:attrName>
                                          <p:attrName>ppt_y</p:attrName>
                                        </p:attrNameLst>
                                      </p:cBhvr>
                                      <p:rCtr x="29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97" dirty="0"/>
              <a:t>Visualize your data in new ways</a:t>
            </a:r>
            <a:br>
              <a:rPr lang="en-US" sz="5097" dirty="0"/>
            </a:br>
            <a:r>
              <a:rPr lang="en-US" sz="3527" dirty="0">
                <a:gradFill>
                  <a:gsLst>
                    <a:gs pos="0">
                      <a:schemeClr val="tx2"/>
                    </a:gs>
                    <a:gs pos="100000">
                      <a:schemeClr val="tx2"/>
                    </a:gs>
                  </a:gsLst>
                  <a:lin ang="5400000" scaled="1"/>
                </a:gradFill>
              </a:rPr>
              <a:t>New Power BI Visualizations</a:t>
            </a:r>
          </a:p>
        </p:txBody>
      </p:sp>
      <p:grpSp>
        <p:nvGrpSpPr>
          <p:cNvPr id="8" name="Group 7"/>
          <p:cNvGrpSpPr/>
          <p:nvPr/>
        </p:nvGrpSpPr>
        <p:grpSpPr>
          <a:xfrm>
            <a:off x="271623" y="1908718"/>
            <a:ext cx="3750708" cy="1860755"/>
            <a:chOff x="276225" y="1946275"/>
            <a:chExt cx="3826461" cy="1898336"/>
          </a:xfrm>
        </p:grpSpPr>
        <p:pic>
          <p:nvPicPr>
            <p:cNvPr id="32" name="Picture 31"/>
            <p:cNvPicPr>
              <a:picLocks noChangeAspect="1"/>
            </p:cNvPicPr>
            <p:nvPr/>
          </p:nvPicPr>
          <p:blipFill>
            <a:blip r:embed="rId3"/>
            <a:stretch>
              <a:fillRect/>
            </a:stretch>
          </p:blipFill>
          <p:spPr>
            <a:xfrm>
              <a:off x="357776" y="2355505"/>
              <a:ext cx="3663358" cy="1489106"/>
            </a:xfrm>
            <a:prstGeom prst="rect">
              <a:avLst/>
            </a:prstGeom>
          </p:spPr>
        </p:pic>
        <p:sp>
          <p:nvSpPr>
            <p:cNvPr id="37" name="TextBox 36"/>
            <p:cNvSpPr txBox="1"/>
            <p:nvPr/>
          </p:nvSpPr>
          <p:spPr>
            <a:xfrm>
              <a:off x="281010" y="1981670"/>
              <a:ext cx="1129155"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Funnel</a:t>
              </a:r>
            </a:p>
          </p:txBody>
        </p:sp>
        <p:sp>
          <p:nvSpPr>
            <p:cNvPr id="6" name="Freeform 5"/>
            <p:cNvSpPr/>
            <p:nvPr/>
          </p:nvSpPr>
          <p:spPr bwMode="auto">
            <a:xfrm>
              <a:off x="276225" y="1946275"/>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5" name="Group 14"/>
          <p:cNvGrpSpPr/>
          <p:nvPr/>
        </p:nvGrpSpPr>
        <p:grpSpPr>
          <a:xfrm>
            <a:off x="271623" y="4021696"/>
            <a:ext cx="3750708" cy="2537893"/>
            <a:chOff x="276225" y="4101928"/>
            <a:chExt cx="3826461" cy="2589150"/>
          </a:xfrm>
        </p:grpSpPr>
        <p:sp>
          <p:nvSpPr>
            <p:cNvPr id="24" name="Freeform 23"/>
            <p:cNvSpPr/>
            <p:nvPr/>
          </p:nvSpPr>
          <p:spPr bwMode="auto">
            <a:xfrm>
              <a:off x="276225" y="410192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nvGrpSpPr>
            <p:cNvPr id="11" name="Group 10"/>
            <p:cNvGrpSpPr/>
            <p:nvPr/>
          </p:nvGrpSpPr>
          <p:grpSpPr>
            <a:xfrm>
              <a:off x="276225" y="4137001"/>
              <a:ext cx="3826461" cy="2554077"/>
              <a:chOff x="276225" y="4137001"/>
              <a:chExt cx="3826461" cy="2554077"/>
            </a:xfrm>
          </p:grpSpPr>
          <p:pic>
            <p:nvPicPr>
              <p:cNvPr id="34" name="Picture 33"/>
              <p:cNvPicPr>
                <a:picLocks noChangeAspect="1"/>
              </p:cNvPicPr>
              <p:nvPr/>
            </p:nvPicPr>
            <p:blipFill>
              <a:blip r:embed="rId4"/>
              <a:stretch>
                <a:fillRect/>
              </a:stretch>
            </p:blipFill>
            <p:spPr>
              <a:xfrm>
                <a:off x="514247" y="4747843"/>
                <a:ext cx="3350416" cy="1809480"/>
              </a:xfrm>
              <a:prstGeom prst="rect">
                <a:avLst/>
              </a:prstGeom>
            </p:spPr>
          </p:pic>
          <p:sp>
            <p:nvSpPr>
              <p:cNvPr id="39" name="TextBox 38"/>
              <p:cNvSpPr txBox="1"/>
              <p:nvPr/>
            </p:nvSpPr>
            <p:spPr>
              <a:xfrm>
                <a:off x="281010" y="4137001"/>
                <a:ext cx="1889941"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Combo Chart</a:t>
                </a:r>
              </a:p>
            </p:txBody>
          </p:sp>
          <p:sp>
            <p:nvSpPr>
              <p:cNvPr id="25" name="Freeform 24"/>
              <p:cNvSpPr/>
              <p:nvPr/>
            </p:nvSpPr>
            <p:spPr bwMode="auto">
              <a:xfrm>
                <a:off x="276225" y="669107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grpSp>
        <p:nvGrpSpPr>
          <p:cNvPr id="9" name="Group 8"/>
          <p:cNvGrpSpPr/>
          <p:nvPr/>
        </p:nvGrpSpPr>
        <p:grpSpPr>
          <a:xfrm>
            <a:off x="4417955" y="1908718"/>
            <a:ext cx="3782935" cy="1908824"/>
            <a:chOff x="4506299" y="1946275"/>
            <a:chExt cx="3859339" cy="1947376"/>
          </a:xfrm>
        </p:grpSpPr>
        <p:pic>
          <p:nvPicPr>
            <p:cNvPr id="33" name="Picture 32"/>
            <p:cNvPicPr>
              <a:picLocks noChangeAspect="1"/>
            </p:cNvPicPr>
            <p:nvPr/>
          </p:nvPicPr>
          <p:blipFill>
            <a:blip r:embed="rId5"/>
            <a:stretch>
              <a:fillRect/>
            </a:stretch>
          </p:blipFill>
          <p:spPr>
            <a:xfrm>
              <a:off x="5160765" y="2306465"/>
              <a:ext cx="2615250" cy="1587186"/>
            </a:xfrm>
            <a:prstGeom prst="rect">
              <a:avLst/>
            </a:prstGeom>
          </p:spPr>
        </p:pic>
        <p:sp>
          <p:nvSpPr>
            <p:cNvPr id="38" name="TextBox 37"/>
            <p:cNvSpPr txBox="1"/>
            <p:nvPr/>
          </p:nvSpPr>
          <p:spPr>
            <a:xfrm>
              <a:off x="4506299" y="1981670"/>
              <a:ext cx="1106713"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Gauge</a:t>
              </a:r>
            </a:p>
          </p:txBody>
        </p:sp>
        <p:sp>
          <p:nvSpPr>
            <p:cNvPr id="26" name="Freeform 25"/>
            <p:cNvSpPr/>
            <p:nvPr/>
          </p:nvSpPr>
          <p:spPr bwMode="auto">
            <a:xfrm>
              <a:off x="4539177" y="1946275"/>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4" name="Group 13"/>
          <p:cNvGrpSpPr/>
          <p:nvPr/>
        </p:nvGrpSpPr>
        <p:grpSpPr>
          <a:xfrm>
            <a:off x="4417955" y="4021696"/>
            <a:ext cx="3782935" cy="2537893"/>
            <a:chOff x="4506299" y="4101928"/>
            <a:chExt cx="3859339" cy="2589150"/>
          </a:xfrm>
        </p:grpSpPr>
        <p:pic>
          <p:nvPicPr>
            <p:cNvPr id="35" name="Picture 34"/>
            <p:cNvPicPr>
              <a:picLocks noChangeAspect="1"/>
            </p:cNvPicPr>
            <p:nvPr/>
          </p:nvPicPr>
          <p:blipFill>
            <a:blip r:embed="rId6"/>
            <a:stretch>
              <a:fillRect/>
            </a:stretch>
          </p:blipFill>
          <p:spPr>
            <a:xfrm>
              <a:off x="5267344" y="4647532"/>
              <a:ext cx="2402092" cy="1909791"/>
            </a:xfrm>
            <a:prstGeom prst="rect">
              <a:avLst/>
            </a:prstGeom>
          </p:spPr>
        </p:pic>
        <p:sp>
          <p:nvSpPr>
            <p:cNvPr id="40" name="TextBox 39"/>
            <p:cNvSpPr txBox="1"/>
            <p:nvPr/>
          </p:nvSpPr>
          <p:spPr>
            <a:xfrm>
              <a:off x="4506299" y="4130572"/>
              <a:ext cx="1414125" cy="578019"/>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Tree Map</a:t>
              </a:r>
            </a:p>
          </p:txBody>
        </p:sp>
        <p:sp>
          <p:nvSpPr>
            <p:cNvPr id="27" name="Freeform 26"/>
            <p:cNvSpPr/>
            <p:nvPr/>
          </p:nvSpPr>
          <p:spPr bwMode="auto">
            <a:xfrm>
              <a:off x="4539177" y="410192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sp>
          <p:nvSpPr>
            <p:cNvPr id="28" name="Freeform 27"/>
            <p:cNvSpPr/>
            <p:nvPr/>
          </p:nvSpPr>
          <p:spPr bwMode="auto">
            <a:xfrm>
              <a:off x="4539177" y="6691078"/>
              <a:ext cx="3826461"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grpSp>
        <p:nvGrpSpPr>
          <p:cNvPr id="10" name="Group 9"/>
          <p:cNvGrpSpPr/>
          <p:nvPr/>
        </p:nvGrpSpPr>
        <p:grpSpPr>
          <a:xfrm>
            <a:off x="8614911" y="1908719"/>
            <a:ext cx="3296397" cy="4650870"/>
            <a:chOff x="8788021" y="1946275"/>
            <a:chExt cx="3362974" cy="4744803"/>
          </a:xfrm>
        </p:grpSpPr>
        <p:pic>
          <p:nvPicPr>
            <p:cNvPr id="36" name="Picture 35"/>
            <p:cNvPicPr>
              <a:picLocks noChangeAspect="1"/>
            </p:cNvPicPr>
            <p:nvPr/>
          </p:nvPicPr>
          <p:blipFill>
            <a:blip r:embed="rId7"/>
            <a:stretch>
              <a:fillRect/>
            </a:stretch>
          </p:blipFill>
          <p:spPr>
            <a:xfrm>
              <a:off x="8873537" y="2609534"/>
              <a:ext cx="3191942" cy="3516456"/>
            </a:xfrm>
            <a:prstGeom prst="rect">
              <a:avLst/>
            </a:prstGeom>
          </p:spPr>
        </p:pic>
        <p:sp>
          <p:nvSpPr>
            <p:cNvPr id="41" name="TextBox 40"/>
            <p:cNvSpPr txBox="1"/>
            <p:nvPr/>
          </p:nvSpPr>
          <p:spPr>
            <a:xfrm>
              <a:off x="8788021" y="1981670"/>
              <a:ext cx="1263808" cy="572464"/>
            </a:xfrm>
            <a:prstGeom prst="rect">
              <a:avLst/>
            </a:prstGeom>
            <a:noFill/>
          </p:spPr>
          <p:txBody>
            <a:bodyPr wrap="none" lIns="179259" tIns="143407" rIns="179259" bIns="143407" rtlCol="0">
              <a:spAutoFit/>
            </a:bodyPr>
            <a:lstStyle/>
            <a:p>
              <a:pPr defTabSz="914192">
                <a:lnSpc>
                  <a:spcPct val="90000"/>
                </a:lnSpc>
                <a:spcAft>
                  <a:spcPts val="588"/>
                </a:spcAft>
              </a:pPr>
              <a:r>
                <a:rPr lang="en-US" sz="1961" dirty="0">
                  <a:gradFill>
                    <a:gsLst>
                      <a:gs pos="7000">
                        <a:srgbClr val="0078D7">
                          <a:lumMod val="50000"/>
                        </a:srgbClr>
                      </a:gs>
                      <a:gs pos="100000">
                        <a:srgbClr val="0078D7">
                          <a:lumMod val="50000"/>
                        </a:srgbClr>
                      </a:gs>
                    </a:gsLst>
                    <a:lin ang="5400000" scaled="0"/>
                  </a:gradFill>
                  <a:latin typeface="Segoe UI Semilight" panose="020B0402040204020203" pitchFamily="34" charset="0"/>
                  <a:cs typeface="Segoe UI Semilight" panose="020B0402040204020203" pitchFamily="34" charset="0"/>
                </a:rPr>
                <a:t>Fill Map</a:t>
              </a:r>
            </a:p>
          </p:txBody>
        </p:sp>
        <p:sp>
          <p:nvSpPr>
            <p:cNvPr id="29" name="Freeform 28"/>
            <p:cNvSpPr/>
            <p:nvPr/>
          </p:nvSpPr>
          <p:spPr bwMode="auto">
            <a:xfrm>
              <a:off x="8788021" y="1946275"/>
              <a:ext cx="3362974"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sp>
          <p:nvSpPr>
            <p:cNvPr id="30" name="Freeform 29"/>
            <p:cNvSpPr/>
            <p:nvPr/>
          </p:nvSpPr>
          <p:spPr bwMode="auto">
            <a:xfrm>
              <a:off x="8788021" y="6691078"/>
              <a:ext cx="3362974" cy="0"/>
            </a:xfrm>
            <a:custGeom>
              <a:avLst/>
              <a:gdLst>
                <a:gd name="connsiteX0" fmla="*/ 0 w 4057650"/>
                <a:gd name="connsiteY0" fmla="*/ 0 h 0"/>
                <a:gd name="connsiteX1" fmla="*/ 4057650 w 4057650"/>
                <a:gd name="connsiteY1" fmla="*/ 0 h 0"/>
              </a:gdLst>
              <a:ahLst/>
              <a:cxnLst>
                <a:cxn ang="0">
                  <a:pos x="connsiteX0" y="connsiteY0"/>
                </a:cxn>
                <a:cxn ang="0">
                  <a:pos x="connsiteX1" y="connsiteY1"/>
                </a:cxn>
              </a:cxnLst>
              <a:rect l="l" t="t" r="r" b="b"/>
              <a:pathLst>
                <a:path w="4057650">
                  <a:moveTo>
                    <a:pt x="0" y="0"/>
                  </a:moveTo>
                  <a:lnTo>
                    <a:pt x="4057650" y="0"/>
                  </a:ln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65">
                <a:solidFill>
                  <a:srgbClr val="FFFFFF"/>
                </a:solidFill>
              </a:endParaRPr>
            </a:p>
          </p:txBody>
        </p:sp>
      </p:grpSp>
    </p:spTree>
    <p:extLst>
      <p:ext uri="{BB962C8B-B14F-4D97-AF65-F5344CB8AC3E}">
        <p14:creationId xmlns:p14="http://schemas.microsoft.com/office/powerpoint/2010/main" val="16082258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63" presetClass="path" presetSubtype="0" decel="100000" fill="hold" nodeType="withEffect">
                                  <p:stCondLst>
                                    <p:cond delay="0"/>
                                  </p:stCondLst>
                                  <p:childTnLst>
                                    <p:animMotion origin="layout" path="M 2.28746E-6 3.49069E-6 L 0.00727 3.49069E-6 " pathEditMode="relative" rAng="0" ptsTypes="AA">
                                      <p:cBhvr>
                                        <p:cTn id="9" dur="750" spd="-100000" fill="hold"/>
                                        <p:tgtEl>
                                          <p:spTgt spid="8"/>
                                        </p:tgtEl>
                                        <p:attrNameLst>
                                          <p:attrName>ppt_x</p:attrName>
                                          <p:attrName>ppt_y</p:attrName>
                                        </p:attrNameLst>
                                      </p:cBhvr>
                                      <p:rCtr x="357" y="0"/>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63" presetClass="path" presetSubtype="0" decel="100000" fill="hold" nodeType="withEffect">
                                  <p:stCondLst>
                                    <p:cond delay="150"/>
                                  </p:stCondLst>
                                  <p:childTnLst>
                                    <p:animMotion origin="layout" path="M 2.28746E-6 3.49069E-6 L 0.00727 3.49069E-6 " pathEditMode="relative" rAng="0" ptsTypes="AA">
                                      <p:cBhvr>
                                        <p:cTn id="14" dur="750" spd="-100000" fill="hold"/>
                                        <p:tgtEl>
                                          <p:spTgt spid="15"/>
                                        </p:tgtEl>
                                        <p:attrNameLst>
                                          <p:attrName>ppt_x</p:attrName>
                                          <p:attrName>ppt_y</p:attrName>
                                        </p:attrNameLst>
                                      </p:cBhvr>
                                      <p:rCtr x="357" y="0"/>
                                    </p:animMotion>
                                  </p:childTnLst>
                                </p:cTn>
                              </p:par>
                              <p:par>
                                <p:cTn id="15" presetID="10" presetClass="entr" presetSubtype="0" fill="hold" nodeType="withEffect">
                                  <p:stCondLst>
                                    <p:cond delay="3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par>
                                <p:cTn id="18" presetID="63" presetClass="path" presetSubtype="0" decel="100000" fill="hold" nodeType="withEffect">
                                  <p:stCondLst>
                                    <p:cond delay="300"/>
                                  </p:stCondLst>
                                  <p:childTnLst>
                                    <p:animMotion origin="layout" path="M 2.28746E-6 3.49069E-6 L 0.00727 3.49069E-6 " pathEditMode="relative" rAng="0" ptsTypes="AA">
                                      <p:cBhvr>
                                        <p:cTn id="19" dur="750" spd="-100000" fill="hold"/>
                                        <p:tgtEl>
                                          <p:spTgt spid="9"/>
                                        </p:tgtEl>
                                        <p:attrNameLst>
                                          <p:attrName>ppt_x</p:attrName>
                                          <p:attrName>ppt_y</p:attrName>
                                        </p:attrNameLst>
                                      </p:cBhvr>
                                      <p:rCtr x="357" y="0"/>
                                    </p:animMotion>
                                  </p:childTnLst>
                                </p:cTn>
                              </p:par>
                              <p:par>
                                <p:cTn id="20" presetID="10" presetClass="entr" presetSubtype="0" fill="hold" nodeType="withEffect">
                                  <p:stCondLst>
                                    <p:cond delay="4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750"/>
                                        <p:tgtEl>
                                          <p:spTgt spid="14"/>
                                        </p:tgtEl>
                                      </p:cBhvr>
                                    </p:animEffect>
                                  </p:childTnLst>
                                </p:cTn>
                              </p:par>
                              <p:par>
                                <p:cTn id="23" presetID="63" presetClass="path" presetSubtype="0" decel="100000" fill="hold" nodeType="withEffect">
                                  <p:stCondLst>
                                    <p:cond delay="450"/>
                                  </p:stCondLst>
                                  <p:childTnLst>
                                    <p:animMotion origin="layout" path="M 2.28746E-6 3.49069E-6 L 0.00727 3.49069E-6 " pathEditMode="relative" rAng="0" ptsTypes="AA">
                                      <p:cBhvr>
                                        <p:cTn id="24" dur="750" spd="-100000" fill="hold"/>
                                        <p:tgtEl>
                                          <p:spTgt spid="14"/>
                                        </p:tgtEl>
                                        <p:attrNameLst>
                                          <p:attrName>ppt_x</p:attrName>
                                          <p:attrName>ppt_y</p:attrName>
                                        </p:attrNameLst>
                                      </p:cBhvr>
                                      <p:rCtr x="357" y="0"/>
                                    </p:animMotion>
                                  </p:childTnLst>
                                </p:cTn>
                              </p:par>
                              <p:par>
                                <p:cTn id="25" presetID="10" presetClass="entr" presetSubtype="0" fill="hold" nodeType="withEffect">
                                  <p:stCondLst>
                                    <p:cond delay="6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par>
                                <p:cTn id="28" presetID="63" presetClass="path" presetSubtype="0" decel="100000" fill="hold" nodeType="withEffect">
                                  <p:stCondLst>
                                    <p:cond delay="600"/>
                                  </p:stCondLst>
                                  <p:childTnLst>
                                    <p:animMotion origin="layout" path="M 2.28746E-6 3.49069E-6 L 0.00727 3.49069E-6 " pathEditMode="relative" rAng="0" ptsTypes="AA">
                                      <p:cBhvr>
                                        <p:cTn id="29" dur="750" spd="-100000" fill="hold"/>
                                        <p:tgtEl>
                                          <p:spTgt spid="10"/>
                                        </p:tgtEl>
                                        <p:attrNameLst>
                                          <p:attrName>ppt_x</p:attrName>
                                          <p:attrName>ppt_y</p:attrName>
                                        </p:attrNameLst>
                                      </p:cBhvr>
                                      <p:rCtr x="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17058"/>
          <a:stretch/>
        </p:blipFill>
        <p:spPr>
          <a:xfrm>
            <a:off x="476226" y="1737310"/>
            <a:ext cx="9322388" cy="5738502"/>
          </a:xfrm>
          <a:prstGeom prst="rect">
            <a:avLst/>
          </a:prstGeom>
          <a:ln>
            <a:solidFill>
              <a:schemeClr val="bg2">
                <a:lumMod val="75000"/>
              </a:schemeClr>
            </a:solidFill>
            <a:miter lim="800000"/>
          </a:ln>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679" t="17501" r="16600"/>
          <a:stretch/>
        </p:blipFill>
        <p:spPr>
          <a:xfrm>
            <a:off x="1635976" y="2471140"/>
            <a:ext cx="7235858" cy="4134229"/>
          </a:xfrm>
          <a:prstGeom prst="rect">
            <a:avLst/>
          </a:prstGeom>
          <a:ln>
            <a:noFill/>
          </a:ln>
        </p:spPr>
      </p:pic>
      <p:sp>
        <p:nvSpPr>
          <p:cNvPr id="4" name="Title 3"/>
          <p:cNvSpPr>
            <a:spLocks noGrp="1"/>
          </p:cNvSpPr>
          <p:nvPr>
            <p:ph type="title"/>
          </p:nvPr>
        </p:nvSpPr>
        <p:spPr>
          <a:xfrm>
            <a:off x="268928" y="286827"/>
            <a:ext cx="11653523" cy="927809"/>
          </a:xfrm>
        </p:spPr>
        <p:txBody>
          <a:bodyPr>
            <a:normAutofit fontScale="90000"/>
          </a:bodyPr>
          <a:lstStyle/>
          <a:p>
            <a:r>
              <a:rPr lang="en-US" dirty="0" smtClean="0">
                <a:gradFill>
                  <a:gsLst>
                    <a:gs pos="100000">
                      <a:schemeClr val="tx1"/>
                    </a:gs>
                    <a:gs pos="0">
                      <a:schemeClr val="tx1"/>
                    </a:gs>
                  </a:gsLst>
                  <a:lin ang="5400000" scaled="0"/>
                </a:gradFill>
              </a:rPr>
              <a:t>Ask questions of your data</a:t>
            </a:r>
            <a:r>
              <a:rPr lang="en-US" dirty="0" smtClean="0"/>
              <a:t/>
            </a:r>
            <a:br>
              <a:rPr lang="en-US" dirty="0" smtClean="0"/>
            </a:br>
            <a:r>
              <a:rPr lang="en-US" sz="3527" dirty="0">
                <a:gradFill>
                  <a:gsLst>
                    <a:gs pos="0">
                      <a:schemeClr val="tx2"/>
                    </a:gs>
                    <a:gs pos="100000">
                      <a:schemeClr val="tx2"/>
                    </a:gs>
                  </a:gsLst>
                  <a:lin ang="5400000" scaled="1"/>
                </a:gradFill>
              </a:rPr>
              <a:t>Natural Language Query</a:t>
            </a:r>
          </a:p>
        </p:txBody>
      </p:sp>
      <p:sp>
        <p:nvSpPr>
          <p:cNvPr id="3" name="Rectangle 2"/>
          <p:cNvSpPr/>
          <p:nvPr/>
        </p:nvSpPr>
        <p:spPr bwMode="auto">
          <a:xfrm>
            <a:off x="1635976" y="2308160"/>
            <a:ext cx="3711199" cy="268927"/>
          </a:xfrm>
          <a:prstGeom prst="rect">
            <a:avLst/>
          </a:prstGeom>
          <a:solidFill>
            <a:schemeClr val="bg1"/>
          </a:solidFill>
          <a:ln>
            <a:solidFill>
              <a:schemeClr val="bg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078" dirty="0">
                <a:gradFill>
                  <a:gsLst>
                    <a:gs pos="13274">
                      <a:srgbClr val="EAEAEA">
                        <a:lumMod val="75000"/>
                      </a:srgbClr>
                    </a:gs>
                    <a:gs pos="27000">
                      <a:srgbClr val="EAEAEA">
                        <a:lumMod val="75000"/>
                      </a:srgbClr>
                    </a:gs>
                  </a:gsLst>
                  <a:lin ang="5400000" scaled="0"/>
                </a:gradFill>
                <a:ea typeface="Segoe UI" pitchFamily="34" charset="0"/>
                <a:cs typeface="Segoe UI" pitchFamily="34" charset="0"/>
              </a:rPr>
              <a:t>Ask a question about the data on this dashboard</a:t>
            </a:r>
          </a:p>
        </p:txBody>
      </p:sp>
      <p:sp>
        <p:nvSpPr>
          <p:cNvPr id="12" name="Rectangle 11"/>
          <p:cNvSpPr/>
          <p:nvPr/>
        </p:nvSpPr>
        <p:spPr bwMode="auto">
          <a:xfrm>
            <a:off x="1635976" y="2308160"/>
            <a:ext cx="3708424" cy="268927"/>
          </a:xfrm>
          <a:prstGeom prst="rect">
            <a:avLst/>
          </a:prstGeom>
          <a:solidFill>
            <a:schemeClr val="bg1"/>
          </a:solidFill>
          <a:ln>
            <a:solidFill>
              <a:schemeClr val="bg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gradFill>
                  <a:gsLst>
                    <a:gs pos="885">
                      <a:srgbClr val="505050"/>
                    </a:gs>
                    <a:gs pos="28000">
                      <a:srgbClr val="505050"/>
                    </a:gs>
                  </a:gsLst>
                  <a:lin ang="5400000" scaled="0"/>
                </a:gradFill>
                <a:ea typeface="Segoe UI" pitchFamily="34" charset="0"/>
                <a:cs typeface="Segoe UI" pitchFamily="34" charset="0"/>
              </a:rPr>
              <a:t>What is the average cost per trip by region of travel?</a:t>
            </a:r>
          </a:p>
        </p:txBody>
      </p:sp>
      <p:grpSp>
        <p:nvGrpSpPr>
          <p:cNvPr id="6" name="Group 5"/>
          <p:cNvGrpSpPr/>
          <p:nvPr/>
        </p:nvGrpSpPr>
        <p:grpSpPr>
          <a:xfrm>
            <a:off x="5374282" y="2308160"/>
            <a:ext cx="6676497" cy="603573"/>
            <a:chOff x="5076825" y="2353947"/>
            <a:chExt cx="6810375" cy="615676"/>
          </a:xfrm>
        </p:grpSpPr>
        <p:sp>
          <p:nvSpPr>
            <p:cNvPr id="14" name="Rectangle 13"/>
            <p:cNvSpPr/>
            <p:nvPr/>
          </p:nvSpPr>
          <p:spPr bwMode="auto">
            <a:xfrm>
              <a:off x="5618602" y="2353947"/>
              <a:ext cx="6268598" cy="61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2902" defTabSz="913420" fontAlgn="base">
                <a:spcAft>
                  <a:spcPts val="588"/>
                </a:spcAft>
                <a:buClr>
                  <a:srgbClr val="FFFFFF"/>
                </a:buClr>
              </a:pPr>
              <a:r>
                <a:rPr lang="en-US" sz="1961" dirty="0">
                  <a:ln>
                    <a:solidFill>
                      <a:srgbClr val="FFFFFF">
                        <a:alpha val="0"/>
                      </a:srgbClr>
                    </a:solidFill>
                  </a:ln>
                  <a:solidFill>
                    <a:srgbClr val="FFFFFF"/>
                  </a:solidFill>
                  <a:ea typeface="Segoe UI" pitchFamily="34" charset="0"/>
                  <a:cs typeface="Segoe UI" pitchFamily="34" charset="0"/>
                </a:rPr>
                <a:t>Type a question and Power BI gives you the answer </a:t>
              </a:r>
            </a:p>
          </p:txBody>
        </p:sp>
        <p:cxnSp>
          <p:nvCxnSpPr>
            <p:cNvPr id="5" name="Straight Arrow Connector 4"/>
            <p:cNvCxnSpPr/>
            <p:nvPr/>
          </p:nvCxnSpPr>
          <p:spPr>
            <a:xfrm flipH="1" flipV="1">
              <a:off x="5076825" y="2491107"/>
              <a:ext cx="579120" cy="0"/>
            </a:xfrm>
            <a:prstGeom prst="straightConnector1">
              <a:avLst/>
            </a:prstGeom>
            <a:ln w="1016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47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4301"/>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a:t>
            </a:r>
            <a:r>
              <a:rPr lang="en-US" dirty="0" smtClean="0"/>
              <a:t>dashboards</a:t>
            </a:r>
            <a:endParaRPr lang="en-US" dirty="0"/>
          </a:p>
        </p:txBody>
      </p:sp>
    </p:spTree>
    <p:extLst>
      <p:ext uri="{BB962C8B-B14F-4D97-AF65-F5344CB8AC3E}">
        <p14:creationId xmlns:p14="http://schemas.microsoft.com/office/powerpoint/2010/main" val="3852191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1731" y="1462"/>
            <a:ext cx="4750015" cy="6855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normAutofit fontScale="90000"/>
          </a:bodyPr>
          <a:lstStyle/>
          <a:p>
            <a:r>
              <a:rPr lang="en-US" sz="5096" dirty="0">
                <a:gradFill>
                  <a:gsLst>
                    <a:gs pos="0">
                      <a:schemeClr val="bg1"/>
                    </a:gs>
                    <a:gs pos="100000">
                      <a:schemeClr val="bg1"/>
                    </a:gs>
                  </a:gsLst>
                  <a:lin ang="5400000" scaled="1"/>
                </a:gradFill>
              </a:rPr>
              <a:t>Get started</a:t>
            </a:r>
            <a:br>
              <a:rPr lang="en-US" sz="5096" dirty="0">
                <a:gradFill>
                  <a:gsLst>
                    <a:gs pos="0">
                      <a:schemeClr val="bg1"/>
                    </a:gs>
                    <a:gs pos="100000">
                      <a:schemeClr val="bg1"/>
                    </a:gs>
                  </a:gsLst>
                  <a:lin ang="5400000" scaled="1"/>
                </a:gradFill>
              </a:rPr>
            </a:br>
            <a:r>
              <a:rPr lang="en-US" sz="5096" dirty="0">
                <a:gradFill>
                  <a:gsLst>
                    <a:gs pos="0">
                      <a:schemeClr val="bg1"/>
                    </a:gs>
                    <a:gs pos="100000">
                      <a:schemeClr val="bg1"/>
                    </a:gs>
                  </a:gsLst>
                  <a:lin ang="5400000" scaled="1"/>
                </a:gradFill>
              </a:rPr>
              <a:t>quickly  </a:t>
            </a:r>
            <a:r>
              <a:rPr lang="en-US" sz="6468" dirty="0">
                <a:gradFill>
                  <a:gsLst>
                    <a:gs pos="0">
                      <a:schemeClr val="bg1"/>
                    </a:gs>
                    <a:gs pos="100000">
                      <a:schemeClr val="bg1"/>
                    </a:gs>
                  </a:gsLst>
                  <a:lin ang="5400000" scaled="1"/>
                </a:gradFill>
              </a:rPr>
              <a:t/>
            </a:r>
            <a:br>
              <a:rPr lang="en-US" sz="6468" dirty="0">
                <a:gradFill>
                  <a:gsLst>
                    <a:gs pos="0">
                      <a:schemeClr val="bg1"/>
                    </a:gs>
                    <a:gs pos="100000">
                      <a:schemeClr val="bg1"/>
                    </a:gs>
                  </a:gsLst>
                  <a:lin ang="5400000" scaled="1"/>
                </a:gradFill>
              </a:rPr>
            </a:br>
            <a:r>
              <a:rPr lang="en-US" sz="2745" dirty="0">
                <a:gradFill>
                  <a:gsLst>
                    <a:gs pos="0">
                      <a:schemeClr val="bg1"/>
                    </a:gs>
                    <a:gs pos="100000">
                      <a:schemeClr val="bg1"/>
                    </a:gs>
                  </a:gsLst>
                  <a:lin ang="5400000" scaled="1"/>
                </a:gradFill>
              </a:rPr>
              <a:t>Prebuilt content packs</a:t>
            </a:r>
            <a:br>
              <a:rPr lang="en-US" sz="2745" dirty="0">
                <a:gradFill>
                  <a:gsLst>
                    <a:gs pos="0">
                      <a:schemeClr val="bg1"/>
                    </a:gs>
                    <a:gs pos="100000">
                      <a:schemeClr val="bg1"/>
                    </a:gs>
                  </a:gsLst>
                  <a:lin ang="5400000" scaled="1"/>
                </a:gradFill>
              </a:rPr>
            </a:br>
            <a:r>
              <a:rPr lang="en-US" sz="2745" dirty="0">
                <a:gradFill>
                  <a:gsLst>
                    <a:gs pos="0">
                      <a:schemeClr val="bg1"/>
                    </a:gs>
                    <a:gs pos="100000">
                      <a:schemeClr val="bg1"/>
                    </a:gs>
                  </a:gsLst>
                  <a:lin ang="5400000" scaled="1"/>
                </a:gradFill>
              </a:rPr>
              <a:t>for popular services</a:t>
            </a:r>
            <a:endParaRPr lang="en-US" sz="3135" dirty="0">
              <a:gradFill>
                <a:gsLst>
                  <a:gs pos="0">
                    <a:schemeClr val="bg1"/>
                  </a:gs>
                  <a:gs pos="100000">
                    <a:schemeClr val="bg1"/>
                  </a:gs>
                </a:gsLst>
                <a:lin ang="5400000" scaled="1"/>
              </a:gra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271" y="3463699"/>
            <a:ext cx="4165856" cy="2199032"/>
          </a:xfrm>
          <a:prstGeom prst="rect">
            <a:avLst/>
          </a:prstGeom>
        </p:spPr>
      </p:pic>
      <p:sp>
        <p:nvSpPr>
          <p:cNvPr id="2" name="TextBox 1"/>
          <p:cNvSpPr txBox="1"/>
          <p:nvPr/>
        </p:nvSpPr>
        <p:spPr>
          <a:xfrm>
            <a:off x="9366098" y="6462019"/>
            <a:ext cx="2826785" cy="425393"/>
          </a:xfrm>
          <a:prstGeom prst="rect">
            <a:avLst/>
          </a:prstGeom>
          <a:noFill/>
        </p:spPr>
        <p:txBody>
          <a:bodyPr wrap="square" lIns="179259" tIns="143407" rIns="179259" bIns="143407"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 Some solutions not yet available in preview</a:t>
            </a:r>
          </a:p>
        </p:txBody>
      </p:sp>
      <p:grpSp>
        <p:nvGrpSpPr>
          <p:cNvPr id="3140" name="Group 3139"/>
          <p:cNvGrpSpPr/>
          <p:nvPr/>
        </p:nvGrpSpPr>
        <p:grpSpPr>
          <a:xfrm>
            <a:off x="4963741" y="278432"/>
            <a:ext cx="7014699" cy="2395927"/>
            <a:chOff x="4963580" y="277985"/>
            <a:chExt cx="7015694" cy="2396267"/>
          </a:xfrm>
        </p:grpSpPr>
        <p:sp>
          <p:nvSpPr>
            <p:cNvPr id="57" name="Freeform 56"/>
            <p:cNvSpPr/>
            <p:nvPr/>
          </p:nvSpPr>
          <p:spPr bwMode="auto">
            <a:xfrm>
              <a:off x="4963580" y="277985"/>
              <a:ext cx="7015694" cy="2396267"/>
            </a:xfrm>
            <a:custGeom>
              <a:avLst/>
              <a:gdLst>
                <a:gd name="connsiteX0" fmla="*/ 0 w 7015694"/>
                <a:gd name="connsiteY0" fmla="*/ 0 h 2396267"/>
                <a:gd name="connsiteX1" fmla="*/ 7015694 w 7015694"/>
                <a:gd name="connsiteY1" fmla="*/ 0 h 2396267"/>
                <a:gd name="connsiteX2" fmla="*/ 7015694 w 7015694"/>
                <a:gd name="connsiteY2" fmla="*/ 2396267 h 2396267"/>
                <a:gd name="connsiteX3" fmla="*/ 4679787 w 7015694"/>
                <a:gd name="connsiteY3" fmla="*/ 2396267 h 2396267"/>
                <a:gd name="connsiteX4" fmla="*/ 4679787 w 7015694"/>
                <a:gd name="connsiteY4" fmla="*/ 1944309 h 2396267"/>
                <a:gd name="connsiteX5" fmla="*/ 2230415 w 7015694"/>
                <a:gd name="connsiteY5" fmla="*/ 1944309 h 2396267"/>
                <a:gd name="connsiteX6" fmla="*/ 2230415 w 7015694"/>
                <a:gd name="connsiteY6" fmla="*/ 2396267 h 2396267"/>
                <a:gd name="connsiteX7" fmla="*/ 0 w 7015694"/>
                <a:gd name="connsiteY7" fmla="*/ 2396267 h 239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5694" h="2396267">
                  <a:moveTo>
                    <a:pt x="0" y="0"/>
                  </a:moveTo>
                  <a:lnTo>
                    <a:pt x="7015694" y="0"/>
                  </a:lnTo>
                  <a:lnTo>
                    <a:pt x="7015694" y="2396267"/>
                  </a:lnTo>
                  <a:lnTo>
                    <a:pt x="4679787" y="2396267"/>
                  </a:lnTo>
                  <a:lnTo>
                    <a:pt x="4679787" y="1944309"/>
                  </a:lnTo>
                  <a:lnTo>
                    <a:pt x="2230415" y="1944309"/>
                  </a:lnTo>
                  <a:lnTo>
                    <a:pt x="2230415" y="2396267"/>
                  </a:lnTo>
                  <a:lnTo>
                    <a:pt x="0" y="2396267"/>
                  </a:ln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6156" y="793632"/>
              <a:ext cx="966775" cy="252570"/>
            </a:xfrm>
            <a:prstGeom prst="rect">
              <a:avLst/>
            </a:prstGeom>
          </p:spPr>
        </p:pic>
        <p:pic>
          <p:nvPicPr>
            <p:cNvPr id="3165" name="Picture 3164"/>
            <p:cNvPicPr>
              <a:picLocks noChangeAspect="1"/>
            </p:cNvPicPr>
            <p:nvPr/>
          </p:nvPicPr>
          <p:blipFill rotWithShape="1">
            <a:blip r:embed="rId5" cstate="print">
              <a:extLst>
                <a:ext uri="{28A0092B-C50C-407E-A947-70E740481C1C}">
                  <a14:useLocalDpi xmlns:a14="http://schemas.microsoft.com/office/drawing/2010/main" val="0"/>
                </a:ext>
              </a:extLst>
            </a:blip>
            <a:srcRect l="16538" t="19057" r="17889" b="19354"/>
            <a:stretch/>
          </p:blipFill>
          <p:spPr>
            <a:xfrm>
              <a:off x="8281168" y="548297"/>
              <a:ext cx="1207229" cy="527433"/>
            </a:xfrm>
            <a:prstGeom prst="rect">
              <a:avLst/>
            </a:prstGeom>
          </p:spPr>
        </p:pic>
        <p:sp>
          <p:nvSpPr>
            <p:cNvPr id="10" name="Title 3"/>
            <p:cNvSpPr txBox="1">
              <a:spLocks/>
            </p:cNvSpPr>
            <p:nvPr/>
          </p:nvSpPr>
          <p:spPr>
            <a:xfrm>
              <a:off x="5394771" y="1345847"/>
              <a:ext cx="2373659" cy="537355"/>
            </a:xfrm>
            <a:prstGeom prst="rect">
              <a:avLst/>
            </a:prstGeom>
          </p:spPr>
          <p:txBody>
            <a:bodyPr vert="horz" wrap="square" lIns="140548" tIns="87843" rIns="140548" bIns="87843"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1765" spc="0" dirty="0">
                  <a:gradFill>
                    <a:gsLst>
                      <a:gs pos="0">
                        <a:srgbClr val="505050"/>
                      </a:gs>
                      <a:gs pos="100000">
                        <a:srgbClr val="505050"/>
                      </a:gs>
                    </a:gsLst>
                    <a:lin ang="5400000" scaled="1"/>
                  </a:gradFill>
                  <a:latin typeface="Segoe UI" panose="020B0502040204020203" pitchFamily="34" charset="0"/>
                </a:rPr>
                <a:t>Dynamics Marketing</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2862" y="1336748"/>
              <a:ext cx="1467156" cy="497753"/>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6912" y="600964"/>
              <a:ext cx="1228861" cy="753701"/>
            </a:xfrm>
            <a:prstGeom prst="rect">
              <a:avLst/>
            </a:prstGeom>
          </p:spPr>
        </p:pic>
        <p:pic>
          <p:nvPicPr>
            <p:cNvPr id="35" name="Picture 34"/>
            <p:cNvPicPr>
              <a:picLocks noChangeAspect="1"/>
            </p:cNvPicPr>
            <p:nvPr/>
          </p:nvPicPr>
          <p:blipFill rotWithShape="1">
            <a:blip r:embed="rId8">
              <a:extLst>
                <a:ext uri="{28A0092B-C50C-407E-A947-70E740481C1C}">
                  <a14:useLocalDpi xmlns:a14="http://schemas.microsoft.com/office/drawing/2010/main" val="0"/>
                </a:ext>
              </a:extLst>
            </a:blip>
            <a:srcRect l="4573" t="25985" r="4573" b="28167"/>
            <a:stretch/>
          </p:blipFill>
          <p:spPr>
            <a:xfrm>
              <a:off x="5311852" y="1912466"/>
              <a:ext cx="1557644" cy="544987"/>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1737" y="676157"/>
              <a:ext cx="1605614" cy="374644"/>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59779" y="1907994"/>
              <a:ext cx="1451575" cy="335986"/>
            </a:xfrm>
            <a:prstGeom prst="rect">
              <a:avLst/>
            </a:prstGeom>
          </p:spPr>
        </p:pic>
        <p:sp>
          <p:nvSpPr>
            <p:cNvPr id="3136" name="TextBox 3135"/>
            <p:cNvSpPr txBox="1"/>
            <p:nvPr/>
          </p:nvSpPr>
          <p:spPr>
            <a:xfrm>
              <a:off x="4963580" y="277985"/>
              <a:ext cx="1013831" cy="544801"/>
            </a:xfrm>
            <a:prstGeom prst="rect">
              <a:avLst/>
            </a:prstGeom>
            <a:noFill/>
          </p:spPr>
          <p:txBody>
            <a:bodyPr wrap="none" lIns="182854" tIns="146284" rIns="182854" bIns="146284" rtlCol="0">
              <a:spAutoFit/>
            </a:bodyPr>
            <a:lstStyle/>
            <a:p>
              <a:pPr defTabSz="914225">
                <a:lnSpc>
                  <a:spcPct val="90000"/>
                </a:lnSpc>
                <a:spcAft>
                  <a:spcPts val="600"/>
                </a:spcAft>
              </a:pPr>
              <a:r>
                <a:rPr lang="en-US" b="1" dirty="0">
                  <a:gradFill>
                    <a:gsLst>
                      <a:gs pos="2917">
                        <a:srgbClr val="0078D7"/>
                      </a:gs>
                      <a:gs pos="30000">
                        <a:srgbClr val="0078D7"/>
                      </a:gs>
                    </a:gsLst>
                    <a:lin ang="5400000" scaled="0"/>
                  </a:gradFill>
                </a:rPr>
                <a:t>TODAY</a:t>
              </a:r>
            </a:p>
          </p:txBody>
        </p:sp>
        <p:pic>
          <p:nvPicPr>
            <p:cNvPr id="3164" name="Picture 31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89263" y="1287666"/>
              <a:ext cx="1075125" cy="752240"/>
            </a:xfrm>
            <a:prstGeom prst="rect">
              <a:avLst/>
            </a:prstGeom>
          </p:spPr>
        </p:pic>
      </p:grpSp>
      <p:grpSp>
        <p:nvGrpSpPr>
          <p:cNvPr id="3141" name="Group 3140"/>
          <p:cNvGrpSpPr/>
          <p:nvPr/>
        </p:nvGrpSpPr>
        <p:grpSpPr>
          <a:xfrm>
            <a:off x="4963741" y="2870019"/>
            <a:ext cx="7014699" cy="3644681"/>
            <a:chOff x="4963580" y="2869939"/>
            <a:chExt cx="7015694" cy="3645198"/>
          </a:xfrm>
        </p:grpSpPr>
        <p:sp>
          <p:nvSpPr>
            <p:cNvPr id="58" name="Freeform 57"/>
            <p:cNvSpPr/>
            <p:nvPr/>
          </p:nvSpPr>
          <p:spPr bwMode="auto">
            <a:xfrm>
              <a:off x="4963580" y="2869939"/>
              <a:ext cx="7015694" cy="3645162"/>
            </a:xfrm>
            <a:custGeom>
              <a:avLst/>
              <a:gdLst>
                <a:gd name="connsiteX0" fmla="*/ 0 w 7015694"/>
                <a:gd name="connsiteY0" fmla="*/ 0 h 3645162"/>
                <a:gd name="connsiteX1" fmla="*/ 2230415 w 7015694"/>
                <a:gd name="connsiteY1" fmla="*/ 0 h 3645162"/>
                <a:gd name="connsiteX2" fmla="*/ 2230415 w 7015694"/>
                <a:gd name="connsiteY2" fmla="*/ 837534 h 3645162"/>
                <a:gd name="connsiteX3" fmla="*/ 4679787 w 7015694"/>
                <a:gd name="connsiteY3" fmla="*/ 837534 h 3645162"/>
                <a:gd name="connsiteX4" fmla="*/ 4679787 w 7015694"/>
                <a:gd name="connsiteY4" fmla="*/ 0 h 3645162"/>
                <a:gd name="connsiteX5" fmla="*/ 7015694 w 7015694"/>
                <a:gd name="connsiteY5" fmla="*/ 0 h 3645162"/>
                <a:gd name="connsiteX6" fmla="*/ 7015694 w 7015694"/>
                <a:gd name="connsiteY6" fmla="*/ 3645162 h 3645162"/>
                <a:gd name="connsiteX7" fmla="*/ 0 w 7015694"/>
                <a:gd name="connsiteY7" fmla="*/ 3645162 h 364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5694" h="3645162">
                  <a:moveTo>
                    <a:pt x="0" y="0"/>
                  </a:moveTo>
                  <a:lnTo>
                    <a:pt x="2230415" y="0"/>
                  </a:lnTo>
                  <a:lnTo>
                    <a:pt x="2230415" y="837534"/>
                  </a:lnTo>
                  <a:lnTo>
                    <a:pt x="4679787" y="837534"/>
                  </a:lnTo>
                  <a:lnTo>
                    <a:pt x="4679787" y="0"/>
                  </a:lnTo>
                  <a:lnTo>
                    <a:pt x="7015694" y="0"/>
                  </a:lnTo>
                  <a:lnTo>
                    <a:pt x="7015694" y="3645162"/>
                  </a:lnTo>
                  <a:lnTo>
                    <a:pt x="0" y="3645162"/>
                  </a:ln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6273" t="30307" r="6273" b="32877"/>
            <a:stretch/>
          </p:blipFill>
          <p:spPr>
            <a:xfrm>
              <a:off x="7859079" y="5959759"/>
              <a:ext cx="1199218" cy="378635"/>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2207" y="5886762"/>
              <a:ext cx="1179623" cy="519034"/>
            </a:xfrm>
            <a:prstGeom prst="rect">
              <a:avLst/>
            </a:prstGeom>
          </p:spPr>
        </p:pic>
        <p:pic>
          <p:nvPicPr>
            <p:cNvPr id="29" name="Picture 28"/>
            <p:cNvPicPr>
              <a:picLocks noChangeAspect="1"/>
            </p:cNvPicPr>
            <p:nvPr/>
          </p:nvPicPr>
          <p:blipFill rotWithShape="1">
            <a:blip r:embed="rId14">
              <a:extLst>
                <a:ext uri="{28A0092B-C50C-407E-A947-70E740481C1C}">
                  <a14:useLocalDpi xmlns:a14="http://schemas.microsoft.com/office/drawing/2010/main" val="0"/>
                </a:ext>
              </a:extLst>
            </a:blip>
            <a:srcRect l="11042" r="11042"/>
            <a:stretch/>
          </p:blipFill>
          <p:spPr>
            <a:xfrm>
              <a:off x="5253890" y="3046191"/>
              <a:ext cx="1652236" cy="706854"/>
            </a:xfrm>
            <a:prstGeom prst="rect">
              <a:avLst/>
            </a:prstGeom>
          </p:spPr>
        </p:pic>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00850" y="3855921"/>
              <a:ext cx="1280318" cy="563340"/>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07863" y="3905420"/>
              <a:ext cx="1336606" cy="584765"/>
            </a:xfrm>
            <a:prstGeom prst="rect">
              <a:avLst/>
            </a:prstGeom>
          </p:spPr>
        </p:pic>
        <p:pic>
          <p:nvPicPr>
            <p:cNvPr id="32" name="Picture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89387" y="4703699"/>
              <a:ext cx="834124" cy="350332"/>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58598" y="5363567"/>
              <a:ext cx="1600180" cy="293366"/>
            </a:xfrm>
            <a:prstGeom prst="rect">
              <a:avLst/>
            </a:prstGeom>
          </p:spPr>
        </p:pic>
        <p:pic>
          <p:nvPicPr>
            <p:cNvPr id="6" name="Picture 5"/>
            <p:cNvPicPr>
              <a:picLocks noChangeAspect="1"/>
            </p:cNvPicPr>
            <p:nvPr/>
          </p:nvPicPr>
          <p:blipFill rotWithShape="1">
            <a:blip r:embed="rId19"/>
            <a:srcRect l="26686" t="4788" r="63939" b="90446"/>
            <a:stretch/>
          </p:blipFill>
          <p:spPr>
            <a:xfrm>
              <a:off x="5270181" y="3973230"/>
              <a:ext cx="1555040" cy="477660"/>
            </a:xfrm>
            <a:prstGeom prst="rect">
              <a:avLst/>
            </a:prstGeom>
          </p:spPr>
        </p:pic>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59779" y="3874006"/>
              <a:ext cx="1411018" cy="661415"/>
            </a:xfrm>
            <a:prstGeom prst="rect">
              <a:avLst/>
            </a:prstGeom>
          </p:spPr>
        </p:pic>
        <p:pic>
          <p:nvPicPr>
            <p:cNvPr id="15" name="Picture 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94691" y="4661780"/>
              <a:ext cx="1144665" cy="298203"/>
            </a:xfrm>
            <a:prstGeom prst="rect">
              <a:avLst/>
            </a:prstGeom>
          </p:spPr>
        </p:pic>
        <p:pic>
          <p:nvPicPr>
            <p:cNvPr id="16" name="Picture 1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27684" y="3152716"/>
              <a:ext cx="2174536" cy="550980"/>
            </a:xfrm>
            <a:prstGeom prst="rect">
              <a:avLst/>
            </a:prstGeom>
          </p:spPr>
        </p:pic>
        <p:pic>
          <p:nvPicPr>
            <p:cNvPr id="18" name="Picture 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36944" y="5136137"/>
              <a:ext cx="1485291" cy="490146"/>
            </a:xfrm>
            <a:prstGeom prst="rect">
              <a:avLst/>
            </a:prstGeom>
          </p:spPr>
        </p:pic>
        <p:pic>
          <p:nvPicPr>
            <p:cNvPr id="20" name="Picture 19"/>
            <p:cNvPicPr>
              <a:picLocks noChangeAspect="1"/>
            </p:cNvPicPr>
            <p:nvPr/>
          </p:nvPicPr>
          <p:blipFill rotWithShape="1">
            <a:blip r:embed="rId24" cstate="print">
              <a:extLst>
                <a:ext uri="{28A0092B-C50C-407E-A947-70E740481C1C}">
                  <a14:useLocalDpi xmlns:a14="http://schemas.microsoft.com/office/drawing/2010/main" val="0"/>
                </a:ext>
              </a:extLst>
            </a:blip>
            <a:srcRect l="13629" t="31389" r="21011" b="42778"/>
            <a:stretch/>
          </p:blipFill>
          <p:spPr>
            <a:xfrm>
              <a:off x="5287327" y="4675153"/>
              <a:ext cx="1440494" cy="369052"/>
            </a:xfrm>
            <a:prstGeom prst="rect">
              <a:avLst/>
            </a:prstGeom>
          </p:spPr>
        </p:pic>
        <p:pic>
          <p:nvPicPr>
            <p:cNvPr id="23" name="Picture 2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899695" y="4616883"/>
              <a:ext cx="1611659" cy="429251"/>
            </a:xfrm>
            <a:prstGeom prst="rect">
              <a:avLst/>
            </a:prstGeom>
          </p:spPr>
        </p:pic>
        <p:pic>
          <p:nvPicPr>
            <p:cNvPr id="24" name="Picture 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995142" y="5302535"/>
              <a:ext cx="1585096" cy="375083"/>
            </a:xfrm>
            <a:prstGeom prst="rect">
              <a:avLst/>
            </a:prstGeom>
          </p:spPr>
        </p:pic>
        <p:sp>
          <p:nvSpPr>
            <p:cNvPr id="43" name="TextBox 42"/>
            <p:cNvSpPr txBox="1"/>
            <p:nvPr/>
          </p:nvSpPr>
          <p:spPr>
            <a:xfrm>
              <a:off x="4963580" y="5970336"/>
              <a:ext cx="1833017" cy="544801"/>
            </a:xfrm>
            <a:prstGeom prst="rect">
              <a:avLst/>
            </a:prstGeom>
            <a:noFill/>
          </p:spPr>
          <p:txBody>
            <a:bodyPr wrap="none" lIns="182854" tIns="146284" rIns="182854" bIns="146284" rtlCol="0">
              <a:spAutoFit/>
            </a:bodyPr>
            <a:lstStyle/>
            <a:p>
              <a:pPr defTabSz="914225">
                <a:lnSpc>
                  <a:spcPct val="90000"/>
                </a:lnSpc>
                <a:spcAft>
                  <a:spcPts val="600"/>
                </a:spcAft>
              </a:pPr>
              <a:r>
                <a:rPr lang="en-US" b="1" dirty="0">
                  <a:gradFill>
                    <a:gsLst>
                      <a:gs pos="2917">
                        <a:srgbClr val="0078D7"/>
                      </a:gs>
                      <a:gs pos="30000">
                        <a:srgbClr val="0078D7"/>
                      </a:gs>
                    </a:gsLst>
                    <a:lin ang="5400000" scaled="0"/>
                  </a:gradFill>
                </a:rPr>
                <a:t>COMING SOON</a:t>
              </a:r>
            </a:p>
          </p:txBody>
        </p:sp>
      </p:grpSp>
      <p:pic>
        <p:nvPicPr>
          <p:cNvPr id="40" name="Picture 3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14329" y="2344236"/>
            <a:ext cx="2208048" cy="1241426"/>
          </a:xfrm>
          <a:prstGeom prst="rect">
            <a:avLst/>
          </a:prstGeom>
          <a:noFill/>
          <a:ln>
            <a:solidFill>
              <a:schemeClr val="bg2">
                <a:lumMod val="90000"/>
              </a:schemeClr>
            </a:solidFill>
          </a:ln>
        </p:spPr>
      </p:pic>
    </p:spTree>
    <p:extLst>
      <p:ext uri="{BB962C8B-B14F-4D97-AF65-F5344CB8AC3E}">
        <p14:creationId xmlns:p14="http://schemas.microsoft.com/office/powerpoint/2010/main" val="31503553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par>
                                <p:cTn id="12" presetID="63" presetClass="path" presetSubtype="0" decel="100000" fill="hold" grpId="1" nodeType="withEffect">
                                  <p:stCondLst>
                                    <p:cond delay="500"/>
                                  </p:stCondLst>
                                  <p:childTnLst>
                                    <p:animMotion origin="layout" path="M 4.98085E-6 -4.53926E-7 L 0.01659 -4.53926E-7 " pathEditMode="relative" rAng="0" ptsTypes="AA">
                                      <p:cBhvr>
                                        <p:cTn id="13" dur="750" spd="-100000" fill="hold"/>
                                        <p:tgtEl>
                                          <p:spTgt spid="4"/>
                                        </p:tgtEl>
                                        <p:attrNameLst>
                                          <p:attrName>ppt_x</p:attrName>
                                          <p:attrName>ppt_y</p:attrName>
                                        </p:attrNameLst>
                                      </p:cBhvr>
                                      <p:rCtr x="830" y="0"/>
                                    </p:animMotion>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 presetClass="entr" presetSubtype="0" fill="hold" nodeType="withEffect">
                                  <p:stCondLst>
                                    <p:cond delay="500"/>
                                  </p:stCondLst>
                                  <p:childTnLst>
                                    <p:set>
                                      <p:cBhvr>
                                        <p:cTn id="18" dur="1" fill="hold">
                                          <p:stCondLst>
                                            <p:cond delay="749"/>
                                          </p:stCondLst>
                                        </p:cTn>
                                        <p:tgtEl>
                                          <p:spTgt spid="3140"/>
                                        </p:tgtEl>
                                        <p:attrNameLst>
                                          <p:attrName>style.visibility</p:attrName>
                                        </p:attrNameLst>
                                      </p:cBhvr>
                                      <p:to>
                                        <p:strVal val="visible"/>
                                      </p:to>
                                    </p:set>
                                  </p:childTnLst>
                                </p:cTn>
                              </p:par>
                              <p:par>
                                <p:cTn id="19" presetID="6" presetClass="emph" presetSubtype="0" decel="100000" autoRev="1" fill="hold" nodeType="withEffect">
                                  <p:stCondLst>
                                    <p:cond delay="500"/>
                                  </p:stCondLst>
                                  <p:childTnLst>
                                    <p:animScale>
                                      <p:cBhvr>
                                        <p:cTn id="20" dur="450" fill="hold"/>
                                        <p:tgtEl>
                                          <p:spTgt spid="3140"/>
                                        </p:tgtEl>
                                      </p:cBhvr>
                                      <p:by x="0" y="0"/>
                                    </p:animScale>
                                  </p:childTnLst>
                                </p:cTn>
                              </p:par>
                              <p:par>
                                <p:cTn id="21" presetID="6" presetClass="emph" presetSubtype="0" decel="100000" fill="hold" nodeType="withEffect">
                                  <p:stCondLst>
                                    <p:cond delay="1400"/>
                                  </p:stCondLst>
                                  <p:childTnLst>
                                    <p:animScale>
                                      <p:cBhvr>
                                        <p:cTn id="22" dur="250" fill="hold"/>
                                        <p:tgtEl>
                                          <p:spTgt spid="3140"/>
                                        </p:tgtEl>
                                      </p:cBhvr>
                                      <p:by x="105000" y="105000"/>
                                    </p:animScale>
                                  </p:childTnLst>
                                </p:cTn>
                              </p:par>
                              <p:par>
                                <p:cTn id="23" presetID="6" presetClass="emph" presetSubtype="0" decel="100000" fill="hold" nodeType="withEffect">
                                  <p:stCondLst>
                                    <p:cond delay="1600"/>
                                  </p:stCondLst>
                                  <p:childTnLst>
                                    <p:animScale>
                                      <p:cBhvr>
                                        <p:cTn id="24" dur="400" fill="hold"/>
                                        <p:tgtEl>
                                          <p:spTgt spid="3140"/>
                                        </p:tgtEl>
                                      </p:cBhvr>
                                      <p:by x="95000" y="95000"/>
                                    </p:animScale>
                                  </p:childTnLst>
                                </p:cTn>
                              </p:par>
                              <p:par>
                                <p:cTn id="25" presetID="1" presetClass="entr" presetSubtype="0" fill="hold" nodeType="withEffect">
                                  <p:stCondLst>
                                    <p:cond delay="500"/>
                                  </p:stCondLst>
                                  <p:childTnLst>
                                    <p:set>
                                      <p:cBhvr>
                                        <p:cTn id="26" dur="1" fill="hold">
                                          <p:stCondLst>
                                            <p:cond delay="749"/>
                                          </p:stCondLst>
                                        </p:cTn>
                                        <p:tgtEl>
                                          <p:spTgt spid="3141"/>
                                        </p:tgtEl>
                                        <p:attrNameLst>
                                          <p:attrName>style.visibility</p:attrName>
                                        </p:attrNameLst>
                                      </p:cBhvr>
                                      <p:to>
                                        <p:strVal val="visible"/>
                                      </p:to>
                                    </p:set>
                                  </p:childTnLst>
                                </p:cTn>
                              </p:par>
                              <p:par>
                                <p:cTn id="27" presetID="6" presetClass="emph" presetSubtype="0" decel="100000" autoRev="1" fill="hold" nodeType="withEffect">
                                  <p:stCondLst>
                                    <p:cond delay="500"/>
                                  </p:stCondLst>
                                  <p:childTnLst>
                                    <p:animScale>
                                      <p:cBhvr>
                                        <p:cTn id="28" dur="450" fill="hold"/>
                                        <p:tgtEl>
                                          <p:spTgt spid="3141"/>
                                        </p:tgtEl>
                                      </p:cBhvr>
                                      <p:by x="0" y="0"/>
                                    </p:animScale>
                                  </p:childTnLst>
                                </p:cTn>
                              </p:par>
                              <p:par>
                                <p:cTn id="29" presetID="6" presetClass="emph" presetSubtype="0" decel="100000" fill="hold" nodeType="withEffect">
                                  <p:stCondLst>
                                    <p:cond delay="1400"/>
                                  </p:stCondLst>
                                  <p:childTnLst>
                                    <p:animScale>
                                      <p:cBhvr>
                                        <p:cTn id="30" dur="250" fill="hold"/>
                                        <p:tgtEl>
                                          <p:spTgt spid="3141"/>
                                        </p:tgtEl>
                                      </p:cBhvr>
                                      <p:by x="105000" y="105000"/>
                                    </p:animScale>
                                  </p:childTnLst>
                                </p:cTn>
                              </p:par>
                              <p:par>
                                <p:cTn id="31" presetID="6" presetClass="emph" presetSubtype="0" decel="100000" fill="hold" nodeType="withEffect">
                                  <p:stCondLst>
                                    <p:cond delay="1600"/>
                                  </p:stCondLst>
                                  <p:childTnLst>
                                    <p:animScale>
                                      <p:cBhvr>
                                        <p:cTn id="32" dur="400" fill="hold"/>
                                        <p:tgtEl>
                                          <p:spTgt spid="3141"/>
                                        </p:tgtEl>
                                      </p:cBhvr>
                                      <p:by x="95000" y="95000"/>
                                    </p:animScale>
                                  </p:childTnLst>
                                </p:cTn>
                              </p:par>
                              <p:par>
                                <p:cTn id="33" presetID="1" presetClass="entr" presetSubtype="0" fill="hold" nodeType="withEffect">
                                  <p:stCondLst>
                                    <p:cond delay="700"/>
                                  </p:stCondLst>
                                  <p:childTnLst>
                                    <p:set>
                                      <p:cBhvr>
                                        <p:cTn id="34" dur="1" fill="hold">
                                          <p:stCondLst>
                                            <p:cond delay="749"/>
                                          </p:stCondLst>
                                        </p:cTn>
                                        <p:tgtEl>
                                          <p:spTgt spid="40"/>
                                        </p:tgtEl>
                                        <p:attrNameLst>
                                          <p:attrName>style.visibility</p:attrName>
                                        </p:attrNameLst>
                                      </p:cBhvr>
                                      <p:to>
                                        <p:strVal val="visible"/>
                                      </p:to>
                                    </p:set>
                                  </p:childTnLst>
                                </p:cTn>
                              </p:par>
                              <p:par>
                                <p:cTn id="35" presetID="6" presetClass="emph" presetSubtype="0" decel="100000" autoRev="1" fill="hold" nodeType="withEffect">
                                  <p:stCondLst>
                                    <p:cond delay="700"/>
                                  </p:stCondLst>
                                  <p:childTnLst>
                                    <p:animScale>
                                      <p:cBhvr>
                                        <p:cTn id="36" dur="450" fill="hold"/>
                                        <p:tgtEl>
                                          <p:spTgt spid="40"/>
                                        </p:tgtEl>
                                      </p:cBhvr>
                                      <p:by x="0" y="0"/>
                                    </p:animScale>
                                  </p:childTnLst>
                                </p:cTn>
                              </p:par>
                              <p:par>
                                <p:cTn id="37" presetID="6" presetClass="emph" presetSubtype="0" decel="100000" fill="hold" nodeType="withEffect">
                                  <p:stCondLst>
                                    <p:cond delay="1600"/>
                                  </p:stCondLst>
                                  <p:childTnLst>
                                    <p:animScale>
                                      <p:cBhvr>
                                        <p:cTn id="38" dur="250" fill="hold"/>
                                        <p:tgtEl>
                                          <p:spTgt spid="40"/>
                                        </p:tgtEl>
                                      </p:cBhvr>
                                      <p:by x="110000" y="110000"/>
                                    </p:animScale>
                                  </p:childTnLst>
                                </p:cTn>
                              </p:par>
                              <p:par>
                                <p:cTn id="39" presetID="6" presetClass="emph" presetSubtype="0" decel="100000" fill="hold" nodeType="withEffect">
                                  <p:stCondLst>
                                    <p:cond delay="1800"/>
                                  </p:stCondLst>
                                  <p:childTnLst>
                                    <p:animScale>
                                      <p:cBhvr>
                                        <p:cTn id="40" dur="400" fill="hold"/>
                                        <p:tgtEl>
                                          <p:spTgt spid="40"/>
                                        </p:tgtEl>
                                      </p:cBhvr>
                                      <p:by x="90910" y="9091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content </a:t>
            </a:r>
            <a:r>
              <a:rPr lang="en-US" dirty="0" smtClean="0"/>
              <a:t>packs</a:t>
            </a:r>
            <a:endParaRPr lang="en-US" dirty="0"/>
          </a:p>
        </p:txBody>
      </p:sp>
    </p:spTree>
    <p:extLst>
      <p:ext uri="{BB962C8B-B14F-4D97-AF65-F5344CB8AC3E}">
        <p14:creationId xmlns:p14="http://schemas.microsoft.com/office/powerpoint/2010/main" val="39446324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127035" y="164384"/>
            <a:ext cx="143031" cy="48216"/>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70067" y="974"/>
            <a:ext cx="11921070" cy="685605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100647" y="974"/>
            <a:ext cx="4094286" cy="68565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068658" y="288848"/>
            <a:ext cx="8066678" cy="1270647"/>
          </a:xfrm>
        </p:spPr>
        <p:txBody>
          <a:bodyPr/>
          <a:lstStyle/>
          <a:p>
            <a:r>
              <a:rPr lang="en-US" dirty="0" smtClean="0">
                <a:gradFill>
                  <a:gsLst>
                    <a:gs pos="0">
                      <a:schemeClr val="bg1"/>
                    </a:gs>
                    <a:gs pos="100000">
                      <a:schemeClr val="bg1"/>
                    </a:gs>
                  </a:gsLst>
                  <a:lin ang="5400000" scaled="1"/>
                </a:gradFill>
              </a:rPr>
              <a:t>Unlock your Excel </a:t>
            </a:r>
            <a:r>
              <a:rPr lang="en-US" dirty="0">
                <a:gradFill>
                  <a:gsLst>
                    <a:gs pos="0">
                      <a:schemeClr val="bg1"/>
                    </a:gs>
                    <a:gs pos="100000">
                      <a:schemeClr val="bg1"/>
                    </a:gs>
                  </a:gsLst>
                  <a:lin ang="5400000" scaled="1"/>
                </a:gradFill>
              </a:rPr>
              <a:t>data</a:t>
            </a:r>
            <a:br>
              <a:rPr lang="en-US" dirty="0">
                <a:gradFill>
                  <a:gsLst>
                    <a:gs pos="0">
                      <a:schemeClr val="bg1"/>
                    </a:gs>
                    <a:gs pos="100000">
                      <a:schemeClr val="bg1"/>
                    </a:gs>
                  </a:gsLst>
                  <a:lin ang="5400000" scaled="1"/>
                </a:gradFill>
              </a:rPr>
            </a:br>
            <a:r>
              <a:rPr lang="en-US" sz="2745" dirty="0">
                <a:gradFill>
                  <a:gsLst>
                    <a:gs pos="0">
                      <a:schemeClr val="bg1"/>
                    </a:gs>
                    <a:gs pos="100000">
                      <a:schemeClr val="bg1"/>
                    </a:gs>
                  </a:gsLst>
                  <a:lin ang="5400000" scaled="1"/>
                </a:gradFill>
              </a:rPr>
              <a:t>Publish your Excel workbooks to Power BI </a:t>
            </a:r>
            <a:endParaRPr lang="en-US" sz="3136" dirty="0">
              <a:gradFill>
                <a:gsLst>
                  <a:gs pos="0">
                    <a:schemeClr val="bg1"/>
                  </a:gs>
                  <a:gs pos="100000">
                    <a:schemeClr val="bg1"/>
                  </a:gs>
                </a:gsLst>
                <a:lin ang="5400000" scaled="1"/>
              </a:gradFill>
            </a:endParaRPr>
          </a:p>
        </p:txBody>
      </p:sp>
      <p:sp>
        <p:nvSpPr>
          <p:cNvPr id="34" name="Freeform 5"/>
          <p:cNvSpPr>
            <a:spLocks noEditPoints="1"/>
          </p:cNvSpPr>
          <p:nvPr/>
        </p:nvSpPr>
        <p:spPr bwMode="auto">
          <a:xfrm>
            <a:off x="376058" y="531284"/>
            <a:ext cx="2577562" cy="1046555"/>
          </a:xfrm>
          <a:custGeom>
            <a:avLst/>
            <a:gdLst>
              <a:gd name="T0" fmla="*/ 179 w 273"/>
              <a:gd name="T1" fmla="*/ 58 h 120"/>
              <a:gd name="T2" fmla="*/ 165 w 273"/>
              <a:gd name="T3" fmla="*/ 76 h 120"/>
              <a:gd name="T4" fmla="*/ 160 w 273"/>
              <a:gd name="T5" fmla="*/ 81 h 120"/>
              <a:gd name="T6" fmla="*/ 180 w 273"/>
              <a:gd name="T7" fmla="*/ 39 h 120"/>
              <a:gd name="T8" fmla="*/ 165 w 273"/>
              <a:gd name="T9" fmla="*/ 58 h 120"/>
              <a:gd name="T10" fmla="*/ 197 w 273"/>
              <a:gd name="T11" fmla="*/ 69 h 120"/>
              <a:gd name="T12" fmla="*/ 199 w 273"/>
              <a:gd name="T13" fmla="*/ 66 h 120"/>
              <a:gd name="T14" fmla="*/ 197 w 273"/>
              <a:gd name="T15" fmla="*/ 64 h 120"/>
              <a:gd name="T16" fmla="*/ 194 w 273"/>
              <a:gd name="T17" fmla="*/ 66 h 120"/>
              <a:gd name="T18" fmla="*/ 215 w 273"/>
              <a:gd name="T19" fmla="*/ 77 h 120"/>
              <a:gd name="T20" fmla="*/ 233 w 273"/>
              <a:gd name="T21" fmla="*/ 76 h 120"/>
              <a:gd name="T22" fmla="*/ 234 w 273"/>
              <a:gd name="T23" fmla="*/ 56 h 120"/>
              <a:gd name="T24" fmla="*/ 273 w 273"/>
              <a:gd name="T25" fmla="*/ 37 h 120"/>
              <a:gd name="T26" fmla="*/ 273 w 273"/>
              <a:gd name="T27" fmla="*/ 81 h 120"/>
              <a:gd name="T28" fmla="*/ 118 w 273"/>
              <a:gd name="T29" fmla="*/ 104 h 120"/>
              <a:gd name="T30" fmla="*/ 70 w 273"/>
              <a:gd name="T31" fmla="*/ 106 h 120"/>
              <a:gd name="T32" fmla="*/ 0 w 273"/>
              <a:gd name="T33" fmla="*/ 12 h 120"/>
              <a:gd name="T34" fmla="*/ 75 w 273"/>
              <a:gd name="T35" fmla="*/ 12 h 120"/>
              <a:gd name="T36" fmla="*/ 50 w 273"/>
              <a:gd name="T37" fmla="*/ 82 h 120"/>
              <a:gd name="T38" fmla="*/ 39 w 273"/>
              <a:gd name="T39" fmla="*/ 37 h 120"/>
              <a:gd name="T40" fmla="*/ 18 w 273"/>
              <a:gd name="T41" fmla="*/ 38 h 120"/>
              <a:gd name="T42" fmla="*/ 26 w 273"/>
              <a:gd name="T43" fmla="*/ 80 h 120"/>
              <a:gd name="T44" fmla="*/ 50 w 273"/>
              <a:gd name="T45" fmla="*/ 82 h 120"/>
              <a:gd name="T46" fmla="*/ 70 w 273"/>
              <a:gd name="T47" fmla="*/ 24 h 120"/>
              <a:gd name="T48" fmla="*/ 70 w 273"/>
              <a:gd name="T49" fmla="*/ 34 h 120"/>
              <a:gd name="T50" fmla="*/ 80 w 273"/>
              <a:gd name="T51" fmla="*/ 49 h 120"/>
              <a:gd name="T52" fmla="*/ 80 w 273"/>
              <a:gd name="T53" fmla="*/ 55 h 120"/>
              <a:gd name="T54" fmla="*/ 70 w 273"/>
              <a:gd name="T55" fmla="*/ 70 h 120"/>
              <a:gd name="T56" fmla="*/ 70 w 273"/>
              <a:gd name="T57" fmla="*/ 79 h 120"/>
              <a:gd name="T58" fmla="*/ 80 w 273"/>
              <a:gd name="T59" fmla="*/ 94 h 120"/>
              <a:gd name="T60" fmla="*/ 114 w 273"/>
              <a:gd name="T61" fmla="*/ 102 h 120"/>
              <a:gd name="T62" fmla="*/ 246 w 273"/>
              <a:gd name="T63" fmla="*/ 76 h 120"/>
              <a:gd name="T64" fmla="*/ 246 w 273"/>
              <a:gd name="T65" fmla="*/ 81 h 120"/>
              <a:gd name="T66" fmla="*/ 253 w 273"/>
              <a:gd name="T67" fmla="*/ 51 h 120"/>
              <a:gd name="T68" fmla="*/ 243 w 273"/>
              <a:gd name="T69" fmla="*/ 67 h 120"/>
              <a:gd name="T70" fmla="*/ 251 w 273"/>
              <a:gd name="T71" fmla="*/ 54 h 120"/>
              <a:gd name="T72" fmla="*/ 87 w 273"/>
              <a:gd name="T73" fmla="*/ 34 h 120"/>
              <a:gd name="T74" fmla="*/ 87 w 273"/>
              <a:gd name="T75" fmla="*/ 25 h 120"/>
              <a:gd name="T76" fmla="*/ 105 w 273"/>
              <a:gd name="T77" fmla="*/ 49 h 120"/>
              <a:gd name="T78" fmla="*/ 105 w 273"/>
              <a:gd name="T79" fmla="*/ 55 h 120"/>
              <a:gd name="T80" fmla="*/ 105 w 273"/>
              <a:gd name="T81" fmla="*/ 64 h 120"/>
              <a:gd name="T82" fmla="*/ 87 w 273"/>
              <a:gd name="T83" fmla="*/ 79 h 120"/>
              <a:gd name="T84" fmla="*/ 87 w 273"/>
              <a:gd name="T85" fmla="*/ 70 h 120"/>
              <a:gd name="T86" fmla="*/ 105 w 273"/>
              <a:gd name="T87" fmla="*/ 9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3" h="120">
                <a:moveTo>
                  <a:pt x="165" y="58"/>
                </a:moveTo>
                <a:cubicBezTo>
                  <a:pt x="167" y="58"/>
                  <a:pt x="170" y="58"/>
                  <a:pt x="172" y="58"/>
                </a:cubicBezTo>
                <a:cubicBezTo>
                  <a:pt x="174" y="58"/>
                  <a:pt x="177" y="58"/>
                  <a:pt x="179" y="58"/>
                </a:cubicBezTo>
                <a:cubicBezTo>
                  <a:pt x="179" y="59"/>
                  <a:pt x="179" y="60"/>
                  <a:pt x="179" y="62"/>
                </a:cubicBezTo>
                <a:cubicBezTo>
                  <a:pt x="174" y="62"/>
                  <a:pt x="170" y="62"/>
                  <a:pt x="165" y="62"/>
                </a:cubicBezTo>
                <a:cubicBezTo>
                  <a:pt x="165" y="67"/>
                  <a:pt x="165" y="71"/>
                  <a:pt x="165" y="76"/>
                </a:cubicBezTo>
                <a:cubicBezTo>
                  <a:pt x="170" y="76"/>
                  <a:pt x="176" y="76"/>
                  <a:pt x="181" y="76"/>
                </a:cubicBezTo>
                <a:cubicBezTo>
                  <a:pt x="182" y="78"/>
                  <a:pt x="182" y="79"/>
                  <a:pt x="182" y="81"/>
                </a:cubicBezTo>
                <a:cubicBezTo>
                  <a:pt x="175" y="81"/>
                  <a:pt x="168" y="81"/>
                  <a:pt x="160" y="81"/>
                </a:cubicBezTo>
                <a:cubicBezTo>
                  <a:pt x="160" y="67"/>
                  <a:pt x="160" y="54"/>
                  <a:pt x="160" y="39"/>
                </a:cubicBezTo>
                <a:cubicBezTo>
                  <a:pt x="163" y="39"/>
                  <a:pt x="167" y="39"/>
                  <a:pt x="170" y="39"/>
                </a:cubicBezTo>
                <a:cubicBezTo>
                  <a:pt x="173" y="39"/>
                  <a:pt x="177" y="39"/>
                  <a:pt x="180" y="39"/>
                </a:cubicBezTo>
                <a:cubicBezTo>
                  <a:pt x="180" y="41"/>
                  <a:pt x="180" y="42"/>
                  <a:pt x="180" y="44"/>
                </a:cubicBezTo>
                <a:cubicBezTo>
                  <a:pt x="175" y="44"/>
                  <a:pt x="170" y="44"/>
                  <a:pt x="165" y="44"/>
                </a:cubicBezTo>
                <a:cubicBezTo>
                  <a:pt x="165" y="48"/>
                  <a:pt x="165" y="53"/>
                  <a:pt x="165" y="58"/>
                </a:cubicBezTo>
                <a:close/>
                <a:moveTo>
                  <a:pt x="184" y="81"/>
                </a:moveTo>
                <a:cubicBezTo>
                  <a:pt x="186" y="81"/>
                  <a:pt x="188" y="81"/>
                  <a:pt x="189" y="81"/>
                </a:cubicBezTo>
                <a:cubicBezTo>
                  <a:pt x="191" y="77"/>
                  <a:pt x="194" y="73"/>
                  <a:pt x="197" y="69"/>
                </a:cubicBezTo>
                <a:cubicBezTo>
                  <a:pt x="199" y="74"/>
                  <a:pt x="202" y="77"/>
                  <a:pt x="204" y="81"/>
                </a:cubicBezTo>
                <a:cubicBezTo>
                  <a:pt x="206" y="81"/>
                  <a:pt x="207" y="81"/>
                  <a:pt x="209" y="81"/>
                </a:cubicBezTo>
                <a:cubicBezTo>
                  <a:pt x="206" y="76"/>
                  <a:pt x="203" y="71"/>
                  <a:pt x="199" y="66"/>
                </a:cubicBezTo>
                <a:cubicBezTo>
                  <a:pt x="203" y="61"/>
                  <a:pt x="206" y="57"/>
                  <a:pt x="209" y="51"/>
                </a:cubicBezTo>
                <a:cubicBezTo>
                  <a:pt x="207" y="51"/>
                  <a:pt x="206" y="51"/>
                  <a:pt x="204" y="51"/>
                </a:cubicBezTo>
                <a:cubicBezTo>
                  <a:pt x="202" y="55"/>
                  <a:pt x="199" y="59"/>
                  <a:pt x="197" y="64"/>
                </a:cubicBezTo>
                <a:cubicBezTo>
                  <a:pt x="194" y="59"/>
                  <a:pt x="192" y="55"/>
                  <a:pt x="189" y="51"/>
                </a:cubicBezTo>
                <a:cubicBezTo>
                  <a:pt x="188" y="51"/>
                  <a:pt x="186" y="51"/>
                  <a:pt x="184" y="51"/>
                </a:cubicBezTo>
                <a:cubicBezTo>
                  <a:pt x="188" y="56"/>
                  <a:pt x="191" y="61"/>
                  <a:pt x="194" y="66"/>
                </a:cubicBezTo>
                <a:cubicBezTo>
                  <a:pt x="191" y="71"/>
                  <a:pt x="187" y="76"/>
                  <a:pt x="184" y="81"/>
                </a:cubicBezTo>
                <a:close/>
                <a:moveTo>
                  <a:pt x="214" y="57"/>
                </a:moveTo>
                <a:cubicBezTo>
                  <a:pt x="210" y="62"/>
                  <a:pt x="211" y="72"/>
                  <a:pt x="215" y="77"/>
                </a:cubicBezTo>
                <a:cubicBezTo>
                  <a:pt x="219" y="82"/>
                  <a:pt x="227" y="83"/>
                  <a:pt x="234" y="79"/>
                </a:cubicBezTo>
                <a:cubicBezTo>
                  <a:pt x="234" y="79"/>
                  <a:pt x="234" y="78"/>
                  <a:pt x="234" y="77"/>
                </a:cubicBezTo>
                <a:cubicBezTo>
                  <a:pt x="234" y="77"/>
                  <a:pt x="233" y="76"/>
                  <a:pt x="233" y="76"/>
                </a:cubicBezTo>
                <a:cubicBezTo>
                  <a:pt x="226" y="79"/>
                  <a:pt x="222" y="78"/>
                  <a:pt x="218" y="74"/>
                </a:cubicBezTo>
                <a:cubicBezTo>
                  <a:pt x="215" y="70"/>
                  <a:pt x="215" y="63"/>
                  <a:pt x="218" y="59"/>
                </a:cubicBezTo>
                <a:cubicBezTo>
                  <a:pt x="221" y="54"/>
                  <a:pt x="226" y="53"/>
                  <a:pt x="234" y="56"/>
                </a:cubicBezTo>
                <a:cubicBezTo>
                  <a:pt x="234" y="55"/>
                  <a:pt x="234" y="53"/>
                  <a:pt x="234" y="52"/>
                </a:cubicBezTo>
                <a:cubicBezTo>
                  <a:pt x="226" y="49"/>
                  <a:pt x="218" y="51"/>
                  <a:pt x="214" y="57"/>
                </a:cubicBezTo>
                <a:close/>
                <a:moveTo>
                  <a:pt x="273" y="37"/>
                </a:moveTo>
                <a:cubicBezTo>
                  <a:pt x="271" y="37"/>
                  <a:pt x="270" y="37"/>
                  <a:pt x="269" y="37"/>
                </a:cubicBezTo>
                <a:cubicBezTo>
                  <a:pt x="269" y="52"/>
                  <a:pt x="269" y="66"/>
                  <a:pt x="269" y="81"/>
                </a:cubicBezTo>
                <a:cubicBezTo>
                  <a:pt x="271" y="81"/>
                  <a:pt x="272" y="81"/>
                  <a:pt x="273" y="81"/>
                </a:cubicBezTo>
                <a:cubicBezTo>
                  <a:pt x="273" y="66"/>
                  <a:pt x="273" y="51"/>
                  <a:pt x="273" y="37"/>
                </a:cubicBezTo>
                <a:close/>
                <a:moveTo>
                  <a:pt x="118" y="15"/>
                </a:moveTo>
                <a:cubicBezTo>
                  <a:pt x="118" y="44"/>
                  <a:pt x="118" y="74"/>
                  <a:pt x="118" y="104"/>
                </a:cubicBezTo>
                <a:cubicBezTo>
                  <a:pt x="117" y="107"/>
                  <a:pt x="115" y="106"/>
                  <a:pt x="113" y="106"/>
                </a:cubicBezTo>
                <a:cubicBezTo>
                  <a:pt x="100" y="106"/>
                  <a:pt x="88" y="106"/>
                  <a:pt x="76" y="106"/>
                </a:cubicBezTo>
                <a:cubicBezTo>
                  <a:pt x="74" y="106"/>
                  <a:pt x="72" y="106"/>
                  <a:pt x="70" y="106"/>
                </a:cubicBezTo>
                <a:cubicBezTo>
                  <a:pt x="70" y="111"/>
                  <a:pt x="70" y="115"/>
                  <a:pt x="70" y="120"/>
                </a:cubicBezTo>
                <a:cubicBezTo>
                  <a:pt x="46" y="116"/>
                  <a:pt x="23" y="112"/>
                  <a:pt x="0" y="108"/>
                </a:cubicBezTo>
                <a:cubicBezTo>
                  <a:pt x="0" y="76"/>
                  <a:pt x="0" y="44"/>
                  <a:pt x="0" y="12"/>
                </a:cubicBezTo>
                <a:cubicBezTo>
                  <a:pt x="23" y="8"/>
                  <a:pt x="46" y="4"/>
                  <a:pt x="70" y="0"/>
                </a:cubicBezTo>
                <a:cubicBezTo>
                  <a:pt x="70" y="4"/>
                  <a:pt x="70" y="8"/>
                  <a:pt x="70" y="12"/>
                </a:cubicBezTo>
                <a:cubicBezTo>
                  <a:pt x="72" y="12"/>
                  <a:pt x="74" y="12"/>
                  <a:pt x="75" y="12"/>
                </a:cubicBezTo>
                <a:cubicBezTo>
                  <a:pt x="88" y="12"/>
                  <a:pt x="100" y="12"/>
                  <a:pt x="113" y="12"/>
                </a:cubicBezTo>
                <a:cubicBezTo>
                  <a:pt x="115" y="12"/>
                  <a:pt x="117" y="12"/>
                  <a:pt x="118" y="15"/>
                </a:cubicBezTo>
                <a:close/>
                <a:moveTo>
                  <a:pt x="50" y="82"/>
                </a:moveTo>
                <a:cubicBezTo>
                  <a:pt x="46" y="74"/>
                  <a:pt x="42" y="67"/>
                  <a:pt x="39" y="59"/>
                </a:cubicBezTo>
                <a:cubicBezTo>
                  <a:pt x="42" y="52"/>
                  <a:pt x="46" y="45"/>
                  <a:pt x="50" y="36"/>
                </a:cubicBezTo>
                <a:cubicBezTo>
                  <a:pt x="46" y="37"/>
                  <a:pt x="42" y="37"/>
                  <a:pt x="39" y="37"/>
                </a:cubicBezTo>
                <a:cubicBezTo>
                  <a:pt x="37" y="42"/>
                  <a:pt x="35" y="47"/>
                  <a:pt x="33" y="52"/>
                </a:cubicBezTo>
                <a:cubicBezTo>
                  <a:pt x="31" y="47"/>
                  <a:pt x="29" y="43"/>
                  <a:pt x="27" y="38"/>
                </a:cubicBezTo>
                <a:cubicBezTo>
                  <a:pt x="24" y="38"/>
                  <a:pt x="21" y="38"/>
                  <a:pt x="18" y="38"/>
                </a:cubicBezTo>
                <a:cubicBezTo>
                  <a:pt x="21" y="46"/>
                  <a:pt x="24" y="53"/>
                  <a:pt x="27" y="59"/>
                </a:cubicBezTo>
                <a:cubicBezTo>
                  <a:pt x="24" y="66"/>
                  <a:pt x="20" y="73"/>
                  <a:pt x="17" y="80"/>
                </a:cubicBezTo>
                <a:cubicBezTo>
                  <a:pt x="20" y="80"/>
                  <a:pt x="23" y="80"/>
                  <a:pt x="26" y="80"/>
                </a:cubicBezTo>
                <a:cubicBezTo>
                  <a:pt x="28" y="76"/>
                  <a:pt x="30" y="71"/>
                  <a:pt x="33" y="66"/>
                </a:cubicBezTo>
                <a:cubicBezTo>
                  <a:pt x="35" y="72"/>
                  <a:pt x="37" y="77"/>
                  <a:pt x="39" y="82"/>
                </a:cubicBezTo>
                <a:cubicBezTo>
                  <a:pt x="43" y="82"/>
                  <a:pt x="46" y="82"/>
                  <a:pt x="50" y="82"/>
                </a:cubicBezTo>
                <a:close/>
                <a:moveTo>
                  <a:pt x="114" y="16"/>
                </a:moveTo>
                <a:cubicBezTo>
                  <a:pt x="100" y="16"/>
                  <a:pt x="85" y="16"/>
                  <a:pt x="70" y="16"/>
                </a:cubicBezTo>
                <a:cubicBezTo>
                  <a:pt x="70" y="19"/>
                  <a:pt x="70" y="22"/>
                  <a:pt x="70" y="24"/>
                </a:cubicBezTo>
                <a:cubicBezTo>
                  <a:pt x="74" y="25"/>
                  <a:pt x="77" y="25"/>
                  <a:pt x="80" y="25"/>
                </a:cubicBezTo>
                <a:cubicBezTo>
                  <a:pt x="80" y="28"/>
                  <a:pt x="80" y="31"/>
                  <a:pt x="80" y="34"/>
                </a:cubicBezTo>
                <a:cubicBezTo>
                  <a:pt x="77" y="34"/>
                  <a:pt x="74" y="34"/>
                  <a:pt x="70" y="34"/>
                </a:cubicBezTo>
                <a:cubicBezTo>
                  <a:pt x="70" y="36"/>
                  <a:pt x="70" y="38"/>
                  <a:pt x="70" y="39"/>
                </a:cubicBezTo>
                <a:cubicBezTo>
                  <a:pt x="74" y="40"/>
                  <a:pt x="77" y="40"/>
                  <a:pt x="80" y="40"/>
                </a:cubicBezTo>
                <a:cubicBezTo>
                  <a:pt x="80" y="43"/>
                  <a:pt x="80" y="46"/>
                  <a:pt x="80" y="49"/>
                </a:cubicBezTo>
                <a:cubicBezTo>
                  <a:pt x="76" y="49"/>
                  <a:pt x="73" y="49"/>
                  <a:pt x="70" y="49"/>
                </a:cubicBezTo>
                <a:cubicBezTo>
                  <a:pt x="70" y="51"/>
                  <a:pt x="70" y="53"/>
                  <a:pt x="70" y="54"/>
                </a:cubicBezTo>
                <a:cubicBezTo>
                  <a:pt x="74" y="55"/>
                  <a:pt x="77" y="55"/>
                  <a:pt x="80" y="55"/>
                </a:cubicBezTo>
                <a:cubicBezTo>
                  <a:pt x="80" y="58"/>
                  <a:pt x="80" y="61"/>
                  <a:pt x="80" y="64"/>
                </a:cubicBezTo>
                <a:cubicBezTo>
                  <a:pt x="76" y="64"/>
                  <a:pt x="73" y="64"/>
                  <a:pt x="70" y="64"/>
                </a:cubicBezTo>
                <a:cubicBezTo>
                  <a:pt x="70" y="66"/>
                  <a:pt x="70" y="68"/>
                  <a:pt x="70" y="70"/>
                </a:cubicBezTo>
                <a:cubicBezTo>
                  <a:pt x="74" y="70"/>
                  <a:pt x="77" y="70"/>
                  <a:pt x="80" y="70"/>
                </a:cubicBezTo>
                <a:cubicBezTo>
                  <a:pt x="80" y="73"/>
                  <a:pt x="80" y="76"/>
                  <a:pt x="80" y="79"/>
                </a:cubicBezTo>
                <a:cubicBezTo>
                  <a:pt x="76" y="79"/>
                  <a:pt x="73" y="79"/>
                  <a:pt x="70" y="79"/>
                </a:cubicBezTo>
                <a:cubicBezTo>
                  <a:pt x="70" y="81"/>
                  <a:pt x="70" y="83"/>
                  <a:pt x="70" y="84"/>
                </a:cubicBezTo>
                <a:cubicBezTo>
                  <a:pt x="74" y="84"/>
                  <a:pt x="77" y="84"/>
                  <a:pt x="80" y="84"/>
                </a:cubicBezTo>
                <a:cubicBezTo>
                  <a:pt x="80" y="88"/>
                  <a:pt x="80" y="91"/>
                  <a:pt x="80" y="94"/>
                </a:cubicBezTo>
                <a:cubicBezTo>
                  <a:pt x="77" y="94"/>
                  <a:pt x="74" y="94"/>
                  <a:pt x="70" y="94"/>
                </a:cubicBezTo>
                <a:cubicBezTo>
                  <a:pt x="70" y="97"/>
                  <a:pt x="70" y="99"/>
                  <a:pt x="70" y="102"/>
                </a:cubicBezTo>
                <a:cubicBezTo>
                  <a:pt x="85" y="102"/>
                  <a:pt x="100" y="102"/>
                  <a:pt x="114" y="102"/>
                </a:cubicBezTo>
                <a:cubicBezTo>
                  <a:pt x="115" y="96"/>
                  <a:pt x="115" y="20"/>
                  <a:pt x="114" y="16"/>
                </a:cubicBezTo>
                <a:close/>
                <a:moveTo>
                  <a:pt x="243" y="67"/>
                </a:moveTo>
                <a:cubicBezTo>
                  <a:pt x="242" y="71"/>
                  <a:pt x="243" y="74"/>
                  <a:pt x="246" y="76"/>
                </a:cubicBezTo>
                <a:cubicBezTo>
                  <a:pt x="251" y="79"/>
                  <a:pt x="255" y="78"/>
                  <a:pt x="261" y="75"/>
                </a:cubicBezTo>
                <a:cubicBezTo>
                  <a:pt x="261" y="77"/>
                  <a:pt x="261" y="78"/>
                  <a:pt x="261" y="79"/>
                </a:cubicBezTo>
                <a:cubicBezTo>
                  <a:pt x="256" y="82"/>
                  <a:pt x="251" y="82"/>
                  <a:pt x="246" y="81"/>
                </a:cubicBezTo>
                <a:cubicBezTo>
                  <a:pt x="242" y="80"/>
                  <a:pt x="239" y="77"/>
                  <a:pt x="238" y="72"/>
                </a:cubicBezTo>
                <a:cubicBezTo>
                  <a:pt x="238" y="69"/>
                  <a:pt x="237" y="65"/>
                  <a:pt x="238" y="61"/>
                </a:cubicBezTo>
                <a:cubicBezTo>
                  <a:pt x="239" y="54"/>
                  <a:pt x="245" y="50"/>
                  <a:pt x="253" y="51"/>
                </a:cubicBezTo>
                <a:cubicBezTo>
                  <a:pt x="257" y="51"/>
                  <a:pt x="259" y="53"/>
                  <a:pt x="261" y="56"/>
                </a:cubicBezTo>
                <a:cubicBezTo>
                  <a:pt x="263" y="59"/>
                  <a:pt x="263" y="63"/>
                  <a:pt x="263" y="67"/>
                </a:cubicBezTo>
                <a:cubicBezTo>
                  <a:pt x="256" y="67"/>
                  <a:pt x="249" y="67"/>
                  <a:pt x="243" y="67"/>
                </a:cubicBezTo>
                <a:close/>
                <a:moveTo>
                  <a:pt x="243" y="63"/>
                </a:moveTo>
                <a:cubicBezTo>
                  <a:pt x="248" y="63"/>
                  <a:pt x="253" y="63"/>
                  <a:pt x="258" y="63"/>
                </a:cubicBezTo>
                <a:cubicBezTo>
                  <a:pt x="258" y="57"/>
                  <a:pt x="256" y="55"/>
                  <a:pt x="251" y="54"/>
                </a:cubicBezTo>
                <a:cubicBezTo>
                  <a:pt x="246" y="54"/>
                  <a:pt x="243" y="58"/>
                  <a:pt x="243" y="63"/>
                </a:cubicBezTo>
                <a:close/>
                <a:moveTo>
                  <a:pt x="87" y="25"/>
                </a:moveTo>
                <a:cubicBezTo>
                  <a:pt x="87" y="28"/>
                  <a:pt x="87" y="31"/>
                  <a:pt x="87" y="34"/>
                </a:cubicBezTo>
                <a:cubicBezTo>
                  <a:pt x="93" y="34"/>
                  <a:pt x="99" y="34"/>
                  <a:pt x="105" y="34"/>
                </a:cubicBezTo>
                <a:cubicBezTo>
                  <a:pt x="105" y="31"/>
                  <a:pt x="105" y="28"/>
                  <a:pt x="105" y="25"/>
                </a:cubicBezTo>
                <a:cubicBezTo>
                  <a:pt x="99" y="25"/>
                  <a:pt x="93" y="25"/>
                  <a:pt x="87" y="25"/>
                </a:cubicBezTo>
                <a:close/>
                <a:moveTo>
                  <a:pt x="87" y="40"/>
                </a:moveTo>
                <a:cubicBezTo>
                  <a:pt x="87" y="43"/>
                  <a:pt x="87" y="46"/>
                  <a:pt x="87" y="49"/>
                </a:cubicBezTo>
                <a:cubicBezTo>
                  <a:pt x="93" y="49"/>
                  <a:pt x="99" y="49"/>
                  <a:pt x="105" y="49"/>
                </a:cubicBezTo>
                <a:cubicBezTo>
                  <a:pt x="105" y="46"/>
                  <a:pt x="105" y="43"/>
                  <a:pt x="105" y="40"/>
                </a:cubicBezTo>
                <a:cubicBezTo>
                  <a:pt x="99" y="40"/>
                  <a:pt x="93" y="40"/>
                  <a:pt x="87" y="40"/>
                </a:cubicBezTo>
                <a:close/>
                <a:moveTo>
                  <a:pt x="105" y="55"/>
                </a:moveTo>
                <a:cubicBezTo>
                  <a:pt x="99" y="55"/>
                  <a:pt x="93" y="55"/>
                  <a:pt x="87" y="55"/>
                </a:cubicBezTo>
                <a:cubicBezTo>
                  <a:pt x="87" y="58"/>
                  <a:pt x="87" y="61"/>
                  <a:pt x="87" y="64"/>
                </a:cubicBezTo>
                <a:cubicBezTo>
                  <a:pt x="93" y="64"/>
                  <a:pt x="99" y="64"/>
                  <a:pt x="105" y="64"/>
                </a:cubicBezTo>
                <a:cubicBezTo>
                  <a:pt x="105" y="61"/>
                  <a:pt x="105" y="58"/>
                  <a:pt x="105" y="55"/>
                </a:cubicBezTo>
                <a:close/>
                <a:moveTo>
                  <a:pt x="87" y="70"/>
                </a:moveTo>
                <a:cubicBezTo>
                  <a:pt x="87" y="73"/>
                  <a:pt x="87" y="76"/>
                  <a:pt x="87" y="79"/>
                </a:cubicBezTo>
                <a:cubicBezTo>
                  <a:pt x="93" y="79"/>
                  <a:pt x="99" y="79"/>
                  <a:pt x="105" y="79"/>
                </a:cubicBezTo>
                <a:cubicBezTo>
                  <a:pt x="105" y="76"/>
                  <a:pt x="105" y="73"/>
                  <a:pt x="105" y="70"/>
                </a:cubicBezTo>
                <a:cubicBezTo>
                  <a:pt x="99" y="70"/>
                  <a:pt x="93" y="70"/>
                  <a:pt x="87" y="70"/>
                </a:cubicBezTo>
                <a:close/>
                <a:moveTo>
                  <a:pt x="87" y="85"/>
                </a:moveTo>
                <a:cubicBezTo>
                  <a:pt x="87" y="88"/>
                  <a:pt x="87" y="91"/>
                  <a:pt x="87" y="93"/>
                </a:cubicBezTo>
                <a:cubicBezTo>
                  <a:pt x="93" y="93"/>
                  <a:pt x="99" y="93"/>
                  <a:pt x="105" y="93"/>
                </a:cubicBezTo>
                <a:cubicBezTo>
                  <a:pt x="105" y="90"/>
                  <a:pt x="105" y="88"/>
                  <a:pt x="105" y="85"/>
                </a:cubicBezTo>
                <a:cubicBezTo>
                  <a:pt x="99" y="85"/>
                  <a:pt x="93" y="85"/>
                  <a:pt x="87" y="85"/>
                </a:cubicBezTo>
                <a:close/>
              </a:path>
            </a:pathLst>
          </a:custGeom>
          <a:solidFill>
            <a:schemeClr val="accent3"/>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endParaRPr>
          </a:p>
        </p:txBody>
      </p:sp>
      <p:sp>
        <p:nvSpPr>
          <p:cNvPr id="35" name="Rectangle 34"/>
          <p:cNvSpPr/>
          <p:nvPr/>
        </p:nvSpPr>
        <p:spPr bwMode="auto">
          <a:xfrm>
            <a:off x="281930" y="1877779"/>
            <a:ext cx="3691583" cy="2552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Analyze your data in the familiar Excel environment</a:t>
            </a:r>
          </a:p>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Excel data, analysis, and reports in Power BI</a:t>
            </a:r>
          </a:p>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live to Excel workbooks in OneDrive </a:t>
            </a:r>
          </a:p>
        </p:txBody>
      </p:sp>
      <p:sp useBgFill="1">
        <p:nvSpPr>
          <p:cNvPr id="3153" name="Rectangle 3152"/>
          <p:cNvSpPr/>
          <p:nvPr/>
        </p:nvSpPr>
        <p:spPr bwMode="auto">
          <a:xfrm flipH="1">
            <a:off x="-44846" y="974"/>
            <a:ext cx="45712" cy="685605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880" y="1877778"/>
            <a:ext cx="7679224" cy="4140122"/>
          </a:xfrm>
          <a:prstGeom prst="rect">
            <a:avLst/>
          </a:prstGeom>
        </p:spPr>
      </p:pic>
    </p:spTree>
    <p:extLst>
      <p:ext uri="{BB962C8B-B14F-4D97-AF65-F5344CB8AC3E}">
        <p14:creationId xmlns:p14="http://schemas.microsoft.com/office/powerpoint/2010/main" val="260942711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142"/>
                                        </p:tgtEl>
                                        <p:attrNameLst>
                                          <p:attrName>style.visibility</p:attrName>
                                        </p:attrNameLst>
                                      </p:cBhvr>
                                      <p:to>
                                        <p:strVal val="visible"/>
                                      </p:to>
                                    </p:set>
                                    <p:anim calcmode="lin" valueType="num">
                                      <p:cBhvr additive="base">
                                        <p:cTn id="7" dur="750" fill="hold"/>
                                        <p:tgtEl>
                                          <p:spTgt spid="3142"/>
                                        </p:tgtEl>
                                        <p:attrNameLst>
                                          <p:attrName>ppt_x</p:attrName>
                                        </p:attrNameLst>
                                      </p:cBhvr>
                                      <p:tavLst>
                                        <p:tav tm="0">
                                          <p:val>
                                            <p:strVal val="1+#ppt_w/2"/>
                                          </p:val>
                                        </p:tav>
                                        <p:tav tm="100000">
                                          <p:val>
                                            <p:strVal val="#ppt_x"/>
                                          </p:val>
                                        </p:tav>
                                      </p:tavLst>
                                    </p:anim>
                                    <p:anim calcmode="lin" valueType="num">
                                      <p:cBhvr additive="base">
                                        <p:cTn id="8" dur="750" fill="hold"/>
                                        <p:tgtEl>
                                          <p:spTgt spid="314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152"/>
                                        </p:tgtEl>
                                        <p:attrNameLst>
                                          <p:attrName>style.visibility</p:attrName>
                                        </p:attrNameLst>
                                      </p:cBhvr>
                                      <p:to>
                                        <p:strVal val="visible"/>
                                      </p:to>
                                    </p:set>
                                    <p:anim calcmode="lin" valueType="num">
                                      <p:cBhvr additive="base">
                                        <p:cTn id="11" dur="750" fill="hold"/>
                                        <p:tgtEl>
                                          <p:spTgt spid="3152"/>
                                        </p:tgtEl>
                                        <p:attrNameLst>
                                          <p:attrName>ppt_x</p:attrName>
                                        </p:attrNameLst>
                                      </p:cBhvr>
                                      <p:tavLst>
                                        <p:tav tm="0">
                                          <p:val>
                                            <p:strVal val="1+#ppt_w/2"/>
                                          </p:val>
                                        </p:tav>
                                        <p:tav tm="100000">
                                          <p:val>
                                            <p:strVal val="#ppt_x"/>
                                          </p:val>
                                        </p:tav>
                                      </p:tavLst>
                                    </p:anim>
                                    <p:anim calcmode="lin" valueType="num">
                                      <p:cBhvr additive="base">
                                        <p:cTn id="12" dur="750" fill="hold"/>
                                        <p:tgtEl>
                                          <p:spTgt spid="31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50"/>
                                  </p:stCondLst>
                                  <p:childTnLst>
                                    <p:set>
                                      <p:cBhvr>
                                        <p:cTn id="14" dur="1" fill="hold">
                                          <p:stCondLst>
                                            <p:cond delay="0"/>
                                          </p:stCondLst>
                                        </p:cTn>
                                        <p:tgtEl>
                                          <p:spTgt spid="3149"/>
                                        </p:tgtEl>
                                        <p:attrNameLst>
                                          <p:attrName>style.visibility</p:attrName>
                                        </p:attrNameLst>
                                      </p:cBhvr>
                                      <p:to>
                                        <p:strVal val="visible"/>
                                      </p:to>
                                    </p:set>
                                    <p:anim calcmode="lin" valueType="num">
                                      <p:cBhvr additive="base">
                                        <p:cTn id="15" dur="500" fill="hold"/>
                                        <p:tgtEl>
                                          <p:spTgt spid="3149"/>
                                        </p:tgtEl>
                                        <p:attrNameLst>
                                          <p:attrName>ppt_x</p:attrName>
                                        </p:attrNameLst>
                                      </p:cBhvr>
                                      <p:tavLst>
                                        <p:tav tm="0">
                                          <p:val>
                                            <p:strVal val="0-#ppt_w/2"/>
                                          </p:val>
                                        </p:tav>
                                        <p:tav tm="100000">
                                          <p:val>
                                            <p:strVal val="#ppt_x"/>
                                          </p:val>
                                        </p:tav>
                                      </p:tavLst>
                                    </p:anim>
                                    <p:anim calcmode="lin" valueType="num">
                                      <p:cBhvr additive="base">
                                        <p:cTn id="16" dur="500" fill="hold"/>
                                        <p:tgtEl>
                                          <p:spTgt spid="314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13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750"/>
                                        <p:tgtEl>
                                          <p:spTgt spid="4"/>
                                        </p:tgtEl>
                                      </p:cBhvr>
                                    </p:animEffect>
                                  </p:childTnLst>
                                </p:cTn>
                              </p:par>
                              <p:par>
                                <p:cTn id="26" presetID="63" presetClass="path" presetSubtype="0" decel="100000" fill="hold" grpId="1" nodeType="withEffect">
                                  <p:stCondLst>
                                    <p:cond delay="1300"/>
                                  </p:stCondLst>
                                  <p:childTnLst>
                                    <p:animMotion origin="layout" path="M 2.45086E-7 -1.77031E-6 L 0.01659 -1.77031E-6 " pathEditMode="relative" rAng="0" ptsTypes="AA">
                                      <p:cBhvr>
                                        <p:cTn id="27" dur="750" spd="-100000" fill="hold"/>
                                        <p:tgtEl>
                                          <p:spTgt spid="4"/>
                                        </p:tgtEl>
                                        <p:attrNameLst>
                                          <p:attrName>ppt_x</p:attrName>
                                          <p:attrName>ppt_y</p:attrName>
                                        </p:attrNameLst>
                                      </p:cBhvr>
                                      <p:rCtr x="830" y="0"/>
                                    </p:animMotion>
                                  </p:childTnLst>
                                </p:cTn>
                              </p:par>
                              <p:par>
                                <p:cTn id="28" presetID="10" presetClass="entr" presetSubtype="0" fill="hold" nodeType="withEffect">
                                  <p:stCondLst>
                                    <p:cond delay="13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750"/>
                                        <p:tgtEl>
                                          <p:spTgt spid="13"/>
                                        </p:tgtEl>
                                      </p:cBhvr>
                                    </p:animEffect>
                                  </p:childTnLst>
                                </p:cTn>
                              </p:par>
                              <p:par>
                                <p:cTn id="31" presetID="63" presetClass="path" presetSubtype="0" decel="37333" fill="hold" nodeType="withEffect">
                                  <p:stCondLst>
                                    <p:cond delay="1300"/>
                                  </p:stCondLst>
                                  <p:childTnLst>
                                    <p:animMotion origin="layout" path="M -3.95833E-6 -4.44444E-6 L 0.0099 -4.44444E-6 " pathEditMode="relative" rAng="0" ptsTypes="AA">
                                      <p:cBhvr>
                                        <p:cTn id="32" dur="750" spd="-100000" fill="hold"/>
                                        <p:tgtEl>
                                          <p:spTgt spid="13"/>
                                        </p:tgtEl>
                                        <p:attrNameLst>
                                          <p:attrName>ppt_x</p:attrName>
                                          <p:attrName>ppt_y</p:attrName>
                                        </p:attrNameLst>
                                      </p:cBhvr>
                                      <p:rCtr x="49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 grpId="0" animBg="1"/>
      <p:bldP spid="3142" grpId="0" animBg="1"/>
      <p:bldP spid="3149" grpId="0" animBg="1"/>
      <p:bldP spid="4" grpId="0"/>
      <p:bldP spid="4" grpId="1"/>
      <p:bldP spid="34" grpId="0" animBg="1"/>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127035" y="164384"/>
            <a:ext cx="143031" cy="48216"/>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70065" y="1460"/>
            <a:ext cx="11921070" cy="685605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120773" y="974"/>
            <a:ext cx="4094286" cy="68565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068658" y="288848"/>
            <a:ext cx="8066678" cy="1270647"/>
          </a:xfrm>
        </p:spPr>
        <p:txBody>
          <a:bodyPr/>
          <a:lstStyle/>
          <a:p>
            <a:r>
              <a:rPr lang="en-US" dirty="0" smtClean="0">
                <a:gradFill>
                  <a:gsLst>
                    <a:gs pos="0">
                      <a:schemeClr val="bg1"/>
                    </a:gs>
                    <a:gs pos="100000">
                      <a:schemeClr val="bg1"/>
                    </a:gs>
                  </a:gsLst>
                  <a:lin ang="5400000" scaled="1"/>
                </a:gradFill>
              </a:rPr>
              <a:t>Create Power BI Content</a:t>
            </a:r>
            <a:r>
              <a:rPr lang="en-US" dirty="0">
                <a:gradFill>
                  <a:gsLst>
                    <a:gs pos="0">
                      <a:schemeClr val="bg1"/>
                    </a:gs>
                    <a:gs pos="100000">
                      <a:schemeClr val="bg1"/>
                    </a:gs>
                  </a:gsLst>
                  <a:lin ang="5400000" scaled="1"/>
                </a:gradFill>
              </a:rPr>
              <a:t/>
            </a:r>
            <a:br>
              <a:rPr lang="en-US" dirty="0">
                <a:gradFill>
                  <a:gsLst>
                    <a:gs pos="0">
                      <a:schemeClr val="bg1"/>
                    </a:gs>
                    <a:gs pos="100000">
                      <a:schemeClr val="bg1"/>
                    </a:gs>
                  </a:gsLst>
                  <a:lin ang="5400000" scaled="1"/>
                </a:gradFill>
              </a:rPr>
            </a:br>
            <a:r>
              <a:rPr lang="en-US" sz="2745" dirty="0">
                <a:gradFill>
                  <a:gsLst>
                    <a:gs pos="0">
                      <a:schemeClr val="bg1"/>
                    </a:gs>
                    <a:gs pos="100000">
                      <a:schemeClr val="bg1"/>
                    </a:gs>
                  </a:gsLst>
                  <a:lin ang="5400000" scaled="1"/>
                </a:gradFill>
              </a:rPr>
              <a:t>Visual Data Exploration &amp; Interactive Reporting</a:t>
            </a:r>
            <a:endParaRPr lang="en-US" sz="3136" dirty="0">
              <a:gradFill>
                <a:gsLst>
                  <a:gs pos="0">
                    <a:schemeClr val="bg1"/>
                  </a:gs>
                  <a:gs pos="100000">
                    <a:schemeClr val="bg1"/>
                  </a:gs>
                </a:gsLst>
                <a:lin ang="5400000" scaled="1"/>
              </a:gradFill>
            </a:endParaRPr>
          </a:p>
        </p:txBody>
      </p:sp>
      <p:sp>
        <p:nvSpPr>
          <p:cNvPr id="35" name="Rectangle 34"/>
          <p:cNvSpPr/>
          <p:nvPr/>
        </p:nvSpPr>
        <p:spPr bwMode="auto">
          <a:xfrm>
            <a:off x="281930" y="1877779"/>
            <a:ext cx="3691583" cy="25525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Desktop companion for the Power BI service</a:t>
            </a:r>
          </a:p>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Visually explore your data and create interactive reports</a:t>
            </a:r>
          </a:p>
          <a:p>
            <a:pPr marL="51345" defTabSz="895425" fontAlgn="base">
              <a:spcAft>
                <a:spcPts val="1765"/>
              </a:spcAft>
              <a:buClr>
                <a:srgbClr val="107C10"/>
              </a:buCl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Effortlessly publish and share with users of Power BI</a:t>
            </a:r>
          </a:p>
        </p:txBody>
      </p:sp>
      <p:sp useBgFill="1">
        <p:nvSpPr>
          <p:cNvPr id="3153" name="Rectangle 3152"/>
          <p:cNvSpPr/>
          <p:nvPr/>
        </p:nvSpPr>
        <p:spPr bwMode="auto">
          <a:xfrm flipH="1">
            <a:off x="-44846" y="974"/>
            <a:ext cx="45712" cy="685605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281930" y="508924"/>
            <a:ext cx="3579179" cy="633312"/>
          </a:xfrm>
          <a:prstGeom prst="rect">
            <a:avLst/>
          </a:prstGeom>
        </p:spPr>
        <p:txBody>
          <a:bodyPr wrap="square">
            <a:spAutoFit/>
          </a:bodyPr>
          <a:lstStyle/>
          <a:p>
            <a:pPr defTabSz="914192"/>
            <a:r>
              <a:rPr lang="en-US" sz="3527" spc="-100" dirty="0">
                <a:ln w="3175">
                  <a:noFill/>
                </a:ln>
                <a:solidFill>
                  <a:srgbClr val="0072C6"/>
                </a:solidFill>
                <a:latin typeface="Segoe UI Light"/>
                <a:ea typeface="ＭＳ Ｐゴシック" charset="0"/>
                <a:cs typeface="Segoe UI" pitchFamily="34" charset="0"/>
              </a:rPr>
              <a:t>Power BI Designer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730" y="2014743"/>
            <a:ext cx="7284534" cy="4097551"/>
          </a:xfrm>
          <a:prstGeom prst="rect">
            <a:avLst/>
          </a:prstGeom>
        </p:spPr>
      </p:pic>
    </p:spTree>
    <p:extLst>
      <p:ext uri="{BB962C8B-B14F-4D97-AF65-F5344CB8AC3E}">
        <p14:creationId xmlns:p14="http://schemas.microsoft.com/office/powerpoint/2010/main" val="30729180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142"/>
                                        </p:tgtEl>
                                        <p:attrNameLst>
                                          <p:attrName>style.visibility</p:attrName>
                                        </p:attrNameLst>
                                      </p:cBhvr>
                                      <p:to>
                                        <p:strVal val="visible"/>
                                      </p:to>
                                    </p:set>
                                    <p:anim calcmode="lin" valueType="num">
                                      <p:cBhvr additive="base">
                                        <p:cTn id="7" dur="750" fill="hold"/>
                                        <p:tgtEl>
                                          <p:spTgt spid="3142"/>
                                        </p:tgtEl>
                                        <p:attrNameLst>
                                          <p:attrName>ppt_x</p:attrName>
                                        </p:attrNameLst>
                                      </p:cBhvr>
                                      <p:tavLst>
                                        <p:tav tm="0">
                                          <p:val>
                                            <p:strVal val="1+#ppt_w/2"/>
                                          </p:val>
                                        </p:tav>
                                        <p:tav tm="100000">
                                          <p:val>
                                            <p:strVal val="#ppt_x"/>
                                          </p:val>
                                        </p:tav>
                                      </p:tavLst>
                                    </p:anim>
                                    <p:anim calcmode="lin" valueType="num">
                                      <p:cBhvr additive="base">
                                        <p:cTn id="8" dur="750" fill="hold"/>
                                        <p:tgtEl>
                                          <p:spTgt spid="314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152"/>
                                        </p:tgtEl>
                                        <p:attrNameLst>
                                          <p:attrName>style.visibility</p:attrName>
                                        </p:attrNameLst>
                                      </p:cBhvr>
                                      <p:to>
                                        <p:strVal val="visible"/>
                                      </p:to>
                                    </p:set>
                                    <p:anim calcmode="lin" valueType="num">
                                      <p:cBhvr additive="base">
                                        <p:cTn id="11" dur="750" fill="hold"/>
                                        <p:tgtEl>
                                          <p:spTgt spid="3152"/>
                                        </p:tgtEl>
                                        <p:attrNameLst>
                                          <p:attrName>ppt_x</p:attrName>
                                        </p:attrNameLst>
                                      </p:cBhvr>
                                      <p:tavLst>
                                        <p:tav tm="0">
                                          <p:val>
                                            <p:strVal val="1+#ppt_w/2"/>
                                          </p:val>
                                        </p:tav>
                                        <p:tav tm="100000">
                                          <p:val>
                                            <p:strVal val="#ppt_x"/>
                                          </p:val>
                                        </p:tav>
                                      </p:tavLst>
                                    </p:anim>
                                    <p:anim calcmode="lin" valueType="num">
                                      <p:cBhvr additive="base">
                                        <p:cTn id="12" dur="750" fill="hold"/>
                                        <p:tgtEl>
                                          <p:spTgt spid="31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50"/>
                                  </p:stCondLst>
                                  <p:childTnLst>
                                    <p:set>
                                      <p:cBhvr>
                                        <p:cTn id="14" dur="1" fill="hold">
                                          <p:stCondLst>
                                            <p:cond delay="0"/>
                                          </p:stCondLst>
                                        </p:cTn>
                                        <p:tgtEl>
                                          <p:spTgt spid="3149"/>
                                        </p:tgtEl>
                                        <p:attrNameLst>
                                          <p:attrName>style.visibility</p:attrName>
                                        </p:attrNameLst>
                                      </p:cBhvr>
                                      <p:to>
                                        <p:strVal val="visible"/>
                                      </p:to>
                                    </p:set>
                                    <p:anim calcmode="lin" valueType="num">
                                      <p:cBhvr additive="base">
                                        <p:cTn id="15" dur="500" fill="hold"/>
                                        <p:tgtEl>
                                          <p:spTgt spid="3149"/>
                                        </p:tgtEl>
                                        <p:attrNameLst>
                                          <p:attrName>ppt_x</p:attrName>
                                        </p:attrNameLst>
                                      </p:cBhvr>
                                      <p:tavLst>
                                        <p:tav tm="0">
                                          <p:val>
                                            <p:strVal val="0-#ppt_w/2"/>
                                          </p:val>
                                        </p:tav>
                                        <p:tav tm="100000">
                                          <p:val>
                                            <p:strVal val="#ppt_x"/>
                                          </p:val>
                                        </p:tav>
                                      </p:tavLst>
                                    </p:anim>
                                    <p:anim calcmode="lin" valueType="num">
                                      <p:cBhvr additive="base">
                                        <p:cTn id="16" dur="500" fill="hold"/>
                                        <p:tgtEl>
                                          <p:spTgt spid="314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childTnLst>
                                </p:cTn>
                              </p:par>
                              <p:par>
                                <p:cTn id="23" presetID="63" presetClass="path" presetSubtype="0" decel="100000" fill="hold" grpId="1" nodeType="withEffect">
                                  <p:stCondLst>
                                    <p:cond delay="1300"/>
                                  </p:stCondLst>
                                  <p:childTnLst>
                                    <p:animMotion origin="layout" path="M 2.45086E-7 -1.77031E-6 L 0.01659 -1.77031E-6 " pathEditMode="relative" rAng="0" ptsTypes="AA">
                                      <p:cBhvr>
                                        <p:cTn id="24" dur="750" spd="-100000" fill="hold"/>
                                        <p:tgtEl>
                                          <p:spTgt spid="4"/>
                                        </p:tgtEl>
                                        <p:attrNameLst>
                                          <p:attrName>ppt_x</p:attrName>
                                          <p:attrName>ppt_y</p:attrName>
                                        </p:attrNameLst>
                                      </p:cBhvr>
                                      <p:rCtr x="830" y="0"/>
                                    </p:animMotion>
                                  </p:childTnLst>
                                </p:cTn>
                              </p:par>
                            </p:childTnLst>
                          </p:cTn>
                        </p:par>
                        <p:par>
                          <p:cTn id="25" fill="hold">
                            <p:stCondLst>
                              <p:cond delay="205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750"/>
                                        <p:tgtEl>
                                          <p:spTgt spid="10">
                                            <p:txEl>
                                              <p:pRg st="0" end="0"/>
                                            </p:txEl>
                                          </p:spTgt>
                                        </p:tgtEl>
                                      </p:cBhvr>
                                    </p:animEffect>
                                  </p:childTnLst>
                                </p:cTn>
                              </p:par>
                              <p:par>
                                <p:cTn id="32" presetID="63" presetClass="path" presetSubtype="0" decel="100000" fill="hold" grpId="1" nodeType="withEffect">
                                  <p:stCondLst>
                                    <p:cond delay="100"/>
                                  </p:stCondLst>
                                  <p:childTnLst>
                                    <p:animMotion origin="layout" path="M -3.33333E-6 1.85185E-6 L 0.01654 1.85185E-6 " pathEditMode="relative" rAng="0" ptsTypes="AA">
                                      <p:cBhvr>
                                        <p:cTn id="33" dur="750" spd="-100000" fill="hold"/>
                                        <p:tgtEl>
                                          <p:spTgt spid="10">
                                            <p:txEl>
                                              <p:pRg st="0" end="0"/>
                                            </p:txEl>
                                          </p:spTgt>
                                        </p:tgtEl>
                                        <p:attrNameLst>
                                          <p:attrName>ppt_x</p:attrName>
                                          <p:attrName>ppt_y</p:attrName>
                                        </p:attrNameLst>
                                      </p:cBhvr>
                                      <p:rCtr x="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 grpId="0" animBg="1"/>
      <p:bldP spid="3142" grpId="0" animBg="1"/>
      <p:bldP spid="3149" grpId="0" animBg="1"/>
      <p:bldP spid="4" grpId="0"/>
      <p:bldP spid="4" grpId="1"/>
      <p:bldP spid="35" grpId="0"/>
      <p:bldP spid="10" grpId="0" build="p"/>
      <p:bldP spid="10"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a:t>
            </a:r>
            <a:r>
              <a:rPr lang="en-US" dirty="0" smtClean="0"/>
              <a:t>Designer</a:t>
            </a:r>
            <a:endParaRPr lang="en-US" dirty="0"/>
          </a:p>
        </p:txBody>
      </p:sp>
    </p:spTree>
    <p:extLst>
      <p:ext uri="{BB962C8B-B14F-4D97-AF65-F5344CB8AC3E}">
        <p14:creationId xmlns:p14="http://schemas.microsoft.com/office/powerpoint/2010/main" val="31936266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Javier Menéndez Pallo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Doctor – Information Systems (PhD)</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ENCAMINA</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MCSE, MCSA, MCTS, MCITP, MCAD, MCSD, MCPS</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http://blogs.encamina.com/everyware/</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JavierPallo</a:t>
            </a:r>
            <a:endParaRPr lang="es-ES" dirty="0"/>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078" y="3763392"/>
            <a:ext cx="2160000" cy="1068000"/>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smtClean="0"/>
              <a:t>Director ENCAMINA Madrid</a:t>
            </a:r>
            <a:endParaRPr lang="es-ES" dirty="0"/>
          </a:p>
        </p:txBody>
      </p:sp>
      <p:pic>
        <p:nvPicPr>
          <p:cNvPr id="8" name="Picture Placeholder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83" r="2383"/>
          <a:stretch>
            <a:fillRect/>
          </a:stretch>
        </p:blipFill>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1326"/>
          <a:stretch/>
        </p:blipFill>
        <p:spPr>
          <a:xfrm>
            <a:off x="679591" y="4924425"/>
            <a:ext cx="2603218" cy="872274"/>
          </a:xfrm>
          <a:prstGeom prst="rect">
            <a:avLst/>
          </a:prstGeom>
        </p:spPr>
      </p:pic>
    </p:spTree>
    <p:extLst>
      <p:ext uri="{BB962C8B-B14F-4D97-AF65-F5344CB8AC3E}">
        <p14:creationId xmlns:p14="http://schemas.microsoft.com/office/powerpoint/2010/main" val="5638774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V="1">
            <a:off x="530959" y="4716464"/>
            <a:ext cx="6378408" cy="2325"/>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6" name="Object 25" hidden="1"/>
          <p:cNvGraphicFramePr>
            <a:graphicFrameLocks noChangeAspect="1"/>
          </p:cNvGraphicFramePr>
          <p:nvPr>
            <p:custDataLst>
              <p:tags r:id="rId2"/>
            </p:custDataLst>
            <p:extLst/>
          </p:nvPr>
        </p:nvGraphicFramePr>
        <p:xfrm>
          <a:off x="3288" y="3017"/>
          <a:ext cx="1556" cy="1556"/>
        </p:xfrm>
        <a:graphic>
          <a:graphicData uri="http://schemas.openxmlformats.org/presentationml/2006/ole">
            <mc:AlternateContent xmlns:mc="http://schemas.openxmlformats.org/markup-compatibility/2006">
              <mc:Choice xmlns:v="urn:schemas-microsoft-com:vml" Requires="v">
                <p:oleObj spid="_x0000_s2057" name="think-cell Slide" r:id="rId5" imgW="270" imgH="270" progId="TCLayout.ActiveDocument.1">
                  <p:embed/>
                </p:oleObj>
              </mc:Choice>
              <mc:Fallback>
                <p:oleObj name="think-cell Slide" r:id="rId5" imgW="270" imgH="270" progId="TCLayout.ActiveDocument.1">
                  <p:embed/>
                  <p:pic>
                    <p:nvPicPr>
                      <p:cNvPr id="26" name="Object 25" hidden="1"/>
                      <p:cNvPicPr/>
                      <p:nvPr/>
                    </p:nvPicPr>
                    <p:blipFill>
                      <a:blip r:embed="rId6"/>
                      <a:stretch>
                        <a:fillRect/>
                      </a:stretch>
                    </p:blipFill>
                    <p:spPr>
                      <a:xfrm>
                        <a:off x="3288" y="3017"/>
                        <a:ext cx="1556" cy="1556"/>
                      </a:xfrm>
                      <a:prstGeom prst="rect">
                        <a:avLst/>
                      </a:prstGeom>
                    </p:spPr>
                  </p:pic>
                </p:oleObj>
              </mc:Fallback>
            </mc:AlternateContent>
          </a:graphicData>
        </a:graphic>
      </p:graphicFrame>
      <p:sp>
        <p:nvSpPr>
          <p:cNvPr id="4" name="Title 3"/>
          <p:cNvSpPr>
            <a:spLocks noGrp="1"/>
          </p:cNvSpPr>
          <p:nvPr>
            <p:ph type="title"/>
          </p:nvPr>
        </p:nvSpPr>
        <p:spPr>
          <a:xfrm>
            <a:off x="261016" y="260676"/>
            <a:ext cx="11650218" cy="927546"/>
          </a:xfrm>
        </p:spPr>
        <p:txBody>
          <a:bodyPr>
            <a:normAutofit fontScale="90000"/>
          </a:bodyPr>
          <a:lstStyle/>
          <a:p>
            <a:r>
              <a:rPr lang="en-US" dirty="0" smtClean="0"/>
              <a:t>Connect to on-premises data</a:t>
            </a:r>
            <a:br>
              <a:rPr lang="en-US" dirty="0" smtClean="0"/>
            </a:br>
            <a:r>
              <a:rPr lang="en-US" sz="3527" dirty="0">
                <a:solidFill>
                  <a:schemeClr val="accent1"/>
                </a:solidFill>
              </a:rPr>
              <a:t>Live Query &amp; Scheduled Data Refresh</a:t>
            </a:r>
          </a:p>
        </p:txBody>
      </p:sp>
      <p:sp>
        <p:nvSpPr>
          <p:cNvPr id="104" name="TextBox 103"/>
          <p:cNvSpPr txBox="1"/>
          <p:nvPr/>
        </p:nvSpPr>
        <p:spPr>
          <a:xfrm>
            <a:off x="1668803" y="5677556"/>
            <a:ext cx="1761495" cy="829272"/>
          </a:xfrm>
          <a:prstGeom prst="rect">
            <a:avLst/>
          </a:prstGeom>
          <a:noFill/>
        </p:spPr>
        <p:txBody>
          <a:bodyPr wrap="square" lIns="179234" tIns="143387" rIns="179234" bIns="143387" rtlCol="0" anchor="ctr">
            <a:noAutofit/>
          </a:bodyPr>
          <a:lstStyle/>
          <a:p>
            <a:pPr algn="ctr" defTabSz="913154" fontAlgn="base">
              <a:lnSpc>
                <a:spcPct val="90000"/>
              </a:lnSpc>
              <a:spcBef>
                <a:spcPct val="0"/>
              </a:spcBef>
              <a:spcAft>
                <a:spcPts val="588"/>
              </a:spcAft>
            </a:pPr>
            <a:r>
              <a:rPr lang="en-US" sz="137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37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37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107" name="Group 106"/>
          <p:cNvGrpSpPr/>
          <p:nvPr/>
        </p:nvGrpSpPr>
        <p:grpSpPr>
          <a:xfrm>
            <a:off x="5870784" y="5440900"/>
            <a:ext cx="1441448" cy="848361"/>
            <a:chOff x="2927465" y="5236638"/>
            <a:chExt cx="1470768" cy="865618"/>
          </a:xfrm>
        </p:grpSpPr>
        <p:sp>
          <p:nvSpPr>
            <p:cNvPr id="74" name="Freeform 73"/>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sp>
          <p:nvSpPr>
            <p:cNvPr id="75" name="Freeform 74"/>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sp>
          <p:nvSpPr>
            <p:cNvPr id="76" name="Freeform 7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sp>
          <p:nvSpPr>
            <p:cNvPr id="77" name="Freeform 7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grpSp>
      <p:sp>
        <p:nvSpPr>
          <p:cNvPr id="90" name="Freeform 89"/>
          <p:cNvSpPr>
            <a:spLocks/>
          </p:cNvSpPr>
          <p:nvPr/>
        </p:nvSpPr>
        <p:spPr bwMode="auto">
          <a:xfrm>
            <a:off x="1158459" y="6431624"/>
            <a:ext cx="6723185" cy="107691"/>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dirty="0">
              <a:solidFill>
                <a:srgbClr val="000000"/>
              </a:solidFill>
            </a:endParaRPr>
          </a:p>
        </p:txBody>
      </p:sp>
      <p:sp>
        <p:nvSpPr>
          <p:cNvPr id="10" name="Freeform 9"/>
          <p:cNvSpPr>
            <a:spLocks/>
          </p:cNvSpPr>
          <p:nvPr/>
        </p:nvSpPr>
        <p:spPr bwMode="auto">
          <a:xfrm>
            <a:off x="4359114" y="2208704"/>
            <a:ext cx="1668083" cy="1025013"/>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1">
              <a:lumMod val="20000"/>
              <a:lumOff val="80000"/>
            </a:schemeClr>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sp>
        <p:nvSpPr>
          <p:cNvPr id="11" name="Freeform 10"/>
          <p:cNvSpPr>
            <a:spLocks/>
          </p:cNvSpPr>
          <p:nvPr/>
        </p:nvSpPr>
        <p:spPr bwMode="auto">
          <a:xfrm>
            <a:off x="4722830" y="2868504"/>
            <a:ext cx="1722797" cy="779644"/>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6E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pic>
        <p:nvPicPr>
          <p:cNvPr id="14" name="Picture 1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320635" y="2234296"/>
            <a:ext cx="2567811" cy="144439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0280" y="2093273"/>
            <a:ext cx="2288650" cy="777713"/>
          </a:xfrm>
          <a:prstGeom prst="rect">
            <a:avLst/>
          </a:prstGeom>
          <a:noFill/>
        </p:spPr>
        <p:txBody>
          <a:bodyPr wrap="square" lIns="179234" tIns="143387" rIns="179234" bIns="143387" rtlCol="0">
            <a:noAutofit/>
          </a:bodyPr>
          <a:lstStyle/>
          <a:p>
            <a:pPr marL="336015" indent="-336015" defTabSz="913154"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5" name="TextBox 4"/>
          <p:cNvSpPr txBox="1"/>
          <p:nvPr/>
        </p:nvSpPr>
        <p:spPr>
          <a:xfrm>
            <a:off x="-98914" y="2304214"/>
            <a:ext cx="2413605" cy="1304555"/>
          </a:xfrm>
          <a:prstGeom prst="rect">
            <a:avLst/>
          </a:prstGeom>
          <a:noFill/>
        </p:spPr>
        <p:txBody>
          <a:bodyPr wrap="square" lIns="179234" tIns="143387" rIns="179234" bIns="143387" rtlCol="0" anchor="ctr">
            <a:noAutofit/>
          </a:bodyPr>
          <a:lstStyle/>
          <a:p>
            <a:pPr algn="r" defTabSz="913154" fontAlgn="base">
              <a:lnSpc>
                <a:spcPct val="90000"/>
              </a:lnSpc>
              <a:spcBef>
                <a:spcPct val="0"/>
              </a:spcBef>
              <a:spcAft>
                <a:spcPts val="588"/>
              </a:spcAft>
            </a:pPr>
            <a:r>
              <a:rPr lang="en-US" sz="156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t>
            </a:r>
            <a:br>
              <a:rPr lang="en-US" sz="156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568"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&amp; dashboards</a:t>
            </a:r>
          </a:p>
        </p:txBody>
      </p:sp>
      <p:sp>
        <p:nvSpPr>
          <p:cNvPr id="106" name="TextBox 105"/>
          <p:cNvSpPr txBox="1"/>
          <p:nvPr/>
        </p:nvSpPr>
        <p:spPr>
          <a:xfrm>
            <a:off x="1263537" y="3870342"/>
            <a:ext cx="1637849" cy="542746"/>
          </a:xfrm>
          <a:prstGeom prst="rect">
            <a:avLst/>
          </a:prstGeom>
          <a:noFill/>
        </p:spPr>
        <p:txBody>
          <a:bodyPr wrap="square" lIns="179234" tIns="143387" rIns="179234" bIns="143387" rtlCol="0" anchor="t">
            <a:noAutofit/>
          </a:bodyPr>
          <a:lstStyle/>
          <a:p>
            <a:pPr algn="r" defTabSz="913154" fontAlgn="base">
              <a:lnSpc>
                <a:spcPct val="90000"/>
              </a:lnSpc>
              <a:spcBef>
                <a:spcPct val="0"/>
              </a:spcBef>
              <a:spcAft>
                <a:spcPts val="588"/>
              </a:spcAft>
            </a:pPr>
            <a:r>
              <a:rPr lang="en-US" sz="156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a:t>
            </a:r>
            <a:br>
              <a:rPr lang="en-US" sz="156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br>
            <a:r>
              <a:rPr lang="en-US" sz="156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Query</a:t>
            </a:r>
          </a:p>
        </p:txBody>
      </p:sp>
      <p:sp>
        <p:nvSpPr>
          <p:cNvPr id="109" name="Freeform 23"/>
          <p:cNvSpPr>
            <a:spLocks noEditPoints="1"/>
          </p:cNvSpPr>
          <p:nvPr/>
        </p:nvSpPr>
        <p:spPr bwMode="black">
          <a:xfrm>
            <a:off x="2223028" y="5194378"/>
            <a:ext cx="659322" cy="64492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64" tIns="40332" rIns="80664" bIns="40332" numCol="1" anchor="t" anchorCtr="0" compatLnSpc="1">
            <a:prstTxWarp prst="textNoShape">
              <a:avLst/>
            </a:prstTxWarp>
          </a:bodyPr>
          <a:lstStyle/>
          <a:p>
            <a:pPr defTabSz="914016"/>
            <a:endParaRPr lang="en-US" sz="1567" dirty="0">
              <a:ln>
                <a:solidFill>
                  <a:srgbClr val="FFFFFF">
                    <a:alpha val="0"/>
                  </a:srgbClr>
                </a:solidFill>
              </a:ln>
              <a:solidFill>
                <a:srgbClr val="000000"/>
              </a:solidFill>
            </a:endParaRPr>
          </a:p>
        </p:txBody>
      </p:sp>
      <p:sp>
        <p:nvSpPr>
          <p:cNvPr id="43" name="Rectangle 42"/>
          <p:cNvSpPr/>
          <p:nvPr/>
        </p:nvSpPr>
        <p:spPr bwMode="auto">
          <a:xfrm>
            <a:off x="7307996" y="2245213"/>
            <a:ext cx="4626642" cy="288145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indent="-395205" defTabSz="913420" fontAlgn="base">
              <a:spcAft>
                <a:spcPts val="588"/>
              </a:spcAft>
              <a:buClr>
                <a:srgbClr val="FFFFFF"/>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Faster time to insight with a hybrid BI solution </a:t>
            </a:r>
          </a:p>
          <a:p>
            <a:pPr marL="448107" indent="-395205" defTabSz="913420" fontAlgn="base">
              <a:spcAft>
                <a:spcPts val="588"/>
              </a:spcAft>
              <a:buClr>
                <a:srgbClr val="FFFFFF"/>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Manage and secure data on-premises with SQL Server Analysis Services</a:t>
            </a:r>
          </a:p>
          <a:p>
            <a:pPr marL="448107" indent="-395205" defTabSz="913420" fontAlgn="base">
              <a:spcBef>
                <a:spcPts val="600"/>
              </a:spcBef>
              <a:spcAft>
                <a:spcPts val="588"/>
              </a:spcAft>
              <a:buClr>
                <a:srgbClr val="FFFFFF"/>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Optimized query performance </a:t>
            </a:r>
            <a:b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interactive exploration</a:t>
            </a:r>
          </a:p>
          <a:p>
            <a:pPr marL="448107" indent="-395205" defTabSz="913420" fontAlgn="base">
              <a:spcBef>
                <a:spcPts val="600"/>
              </a:spcBef>
              <a:spcAft>
                <a:spcPts val="588"/>
              </a:spcAft>
              <a:buClr>
                <a:srgbClr val="FFFFFF"/>
              </a:buClr>
              <a:buFont typeface="Arial" panose="020B0604020202020204" pitchFamily="34" charset="0"/>
              <a:buChar char="•"/>
              <a:defRPr/>
            </a:pPr>
            <a:r>
              <a:rPr lang="en-US" sz="196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Scheduled refresh of data stored in Power BI </a:t>
            </a:r>
          </a:p>
        </p:txBody>
      </p:sp>
      <p:grpSp>
        <p:nvGrpSpPr>
          <p:cNvPr id="44" name="Group 43"/>
          <p:cNvGrpSpPr/>
          <p:nvPr/>
        </p:nvGrpSpPr>
        <p:grpSpPr>
          <a:xfrm>
            <a:off x="7216374" y="2380309"/>
            <a:ext cx="376963" cy="376963"/>
            <a:chOff x="8431377" y="-766784"/>
            <a:chExt cx="457200" cy="457200"/>
          </a:xfrm>
          <a:solidFill>
            <a:srgbClr val="0078D7">
              <a:lumMod val="75000"/>
            </a:srgbClr>
          </a:solidFill>
        </p:grpSpPr>
        <p:sp>
          <p:nvSpPr>
            <p:cNvPr id="4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sp>
          <p:nvSpPr>
            <p:cNvPr id="4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grpSp>
      <p:grpSp>
        <p:nvGrpSpPr>
          <p:cNvPr id="47" name="Group 46"/>
          <p:cNvGrpSpPr/>
          <p:nvPr/>
        </p:nvGrpSpPr>
        <p:grpSpPr>
          <a:xfrm>
            <a:off x="7216374" y="3122497"/>
            <a:ext cx="376963" cy="376963"/>
            <a:chOff x="8431377" y="-766784"/>
            <a:chExt cx="457200" cy="457200"/>
          </a:xfrm>
          <a:solidFill>
            <a:srgbClr val="0078D7">
              <a:lumMod val="75000"/>
            </a:srgbClr>
          </a:solidFill>
        </p:grpSpPr>
        <p:sp>
          <p:nvSpPr>
            <p:cNvPr id="48"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sp>
          <p:nvSpPr>
            <p:cNvPr id="49"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grpSp>
      <p:grpSp>
        <p:nvGrpSpPr>
          <p:cNvPr id="50" name="Group 49"/>
          <p:cNvGrpSpPr/>
          <p:nvPr/>
        </p:nvGrpSpPr>
        <p:grpSpPr>
          <a:xfrm>
            <a:off x="7216374" y="3832886"/>
            <a:ext cx="376963" cy="376963"/>
            <a:chOff x="8431377" y="-766784"/>
            <a:chExt cx="457200" cy="457200"/>
          </a:xfrm>
          <a:solidFill>
            <a:srgbClr val="0078D7">
              <a:lumMod val="75000"/>
            </a:srgbClr>
          </a:solidFill>
        </p:grpSpPr>
        <p:sp>
          <p:nvSpPr>
            <p:cNvPr id="51"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sp>
          <p:nvSpPr>
            <p:cNvPr id="52"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grpSp>
      <p:sp>
        <p:nvSpPr>
          <p:cNvPr id="32" name="TextBox 31"/>
          <p:cNvSpPr txBox="1"/>
          <p:nvPr/>
        </p:nvSpPr>
        <p:spPr>
          <a:xfrm>
            <a:off x="4254838" y="3870342"/>
            <a:ext cx="1637849" cy="542746"/>
          </a:xfrm>
          <a:prstGeom prst="rect">
            <a:avLst/>
          </a:prstGeom>
          <a:noFill/>
        </p:spPr>
        <p:txBody>
          <a:bodyPr wrap="square" lIns="179234" tIns="143387" rIns="179234" bIns="143387" rtlCol="0" anchor="t">
            <a:noAutofit/>
          </a:bodyPr>
          <a:lstStyle/>
          <a:p>
            <a:pPr defTabSz="913154" fontAlgn="base">
              <a:lnSpc>
                <a:spcPct val="90000"/>
              </a:lnSpc>
              <a:spcBef>
                <a:spcPct val="0"/>
              </a:spcBef>
              <a:spcAft>
                <a:spcPts val="588"/>
              </a:spcAft>
            </a:pPr>
            <a:r>
              <a:rPr lang="en-US" sz="1568"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p:txBody>
      </p:sp>
      <p:sp>
        <p:nvSpPr>
          <p:cNvPr id="36" name="Freeform 5"/>
          <p:cNvSpPr>
            <a:spLocks noEditPoints="1"/>
          </p:cNvSpPr>
          <p:nvPr/>
        </p:nvSpPr>
        <p:spPr bwMode="auto">
          <a:xfrm>
            <a:off x="4279709" y="5209037"/>
            <a:ext cx="588050" cy="628853"/>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7855" tIns="43927" rIns="87855" bIns="43927" numCol="1" anchor="t" anchorCtr="0" compatLnSpc="1">
            <a:prstTxWarp prst="textNoShape">
              <a:avLst/>
            </a:prstTxWarp>
          </a:bodyPr>
          <a:lstStyle/>
          <a:p>
            <a:pPr defTabSz="896010"/>
            <a:endParaRPr lang="en-US" sz="1730">
              <a:solidFill>
                <a:srgbClr val="505050"/>
              </a:solidFill>
            </a:endParaRPr>
          </a:p>
        </p:txBody>
      </p:sp>
      <p:sp>
        <p:nvSpPr>
          <p:cNvPr id="13" name="TextBox 12"/>
          <p:cNvSpPr txBox="1"/>
          <p:nvPr/>
        </p:nvSpPr>
        <p:spPr>
          <a:xfrm>
            <a:off x="100768" y="4435121"/>
            <a:ext cx="1726720" cy="191193"/>
          </a:xfrm>
          <a:prstGeom prst="rect">
            <a:avLst/>
          </a:prstGeom>
          <a:noFill/>
        </p:spPr>
        <p:txBody>
          <a:bodyPr wrap="square" lIns="179285" tIns="143428" rIns="179285" bIns="143428" rtlCol="0" anchor="ctr">
            <a:noAutofit/>
          </a:bodyPr>
          <a:lstStyle/>
          <a:p>
            <a:pPr>
              <a:lnSpc>
                <a:spcPct val="90000"/>
              </a:lnSpc>
              <a:spcAft>
                <a:spcPts val="588"/>
              </a:spcAft>
            </a:pPr>
            <a:r>
              <a:rPr lang="en-US" sz="1176" dirty="0">
                <a:gradFill>
                  <a:gsLst>
                    <a:gs pos="2917">
                      <a:srgbClr val="000000"/>
                    </a:gs>
                    <a:gs pos="30000">
                      <a:srgbClr val="000000"/>
                    </a:gs>
                  </a:gsLst>
                  <a:lin ang="5400000" scaled="0"/>
                </a:gradFill>
              </a:rPr>
              <a:t>Cloud</a:t>
            </a:r>
          </a:p>
        </p:txBody>
      </p:sp>
      <p:sp>
        <p:nvSpPr>
          <p:cNvPr id="53" name="TextBox 52"/>
          <p:cNvSpPr txBox="1"/>
          <p:nvPr/>
        </p:nvSpPr>
        <p:spPr>
          <a:xfrm>
            <a:off x="93420" y="4831952"/>
            <a:ext cx="1726720" cy="191193"/>
          </a:xfrm>
          <a:prstGeom prst="rect">
            <a:avLst/>
          </a:prstGeom>
          <a:noFill/>
        </p:spPr>
        <p:txBody>
          <a:bodyPr wrap="square" lIns="179285" tIns="143428" rIns="179285" bIns="143428" rtlCol="0" anchor="ctr">
            <a:noAutofit/>
          </a:bodyPr>
          <a:lstStyle/>
          <a:p>
            <a:pPr>
              <a:lnSpc>
                <a:spcPct val="90000"/>
              </a:lnSpc>
              <a:spcAft>
                <a:spcPts val="588"/>
              </a:spcAft>
            </a:pPr>
            <a:r>
              <a:rPr lang="en-US" sz="1176" dirty="0">
                <a:gradFill>
                  <a:gsLst>
                    <a:gs pos="2917">
                      <a:srgbClr val="000000"/>
                    </a:gs>
                    <a:gs pos="30000">
                      <a:srgbClr val="000000"/>
                    </a:gs>
                  </a:gsLst>
                  <a:lin ang="5400000" scaled="0"/>
                </a:gradFill>
              </a:rPr>
              <a:t>On-premises</a:t>
            </a:r>
          </a:p>
        </p:txBody>
      </p:sp>
      <p:sp>
        <p:nvSpPr>
          <p:cNvPr id="54" name="TextBox 53"/>
          <p:cNvSpPr txBox="1"/>
          <p:nvPr/>
        </p:nvSpPr>
        <p:spPr>
          <a:xfrm>
            <a:off x="3058651" y="5677556"/>
            <a:ext cx="2999890" cy="829272"/>
          </a:xfrm>
          <a:prstGeom prst="rect">
            <a:avLst/>
          </a:prstGeom>
          <a:noFill/>
        </p:spPr>
        <p:txBody>
          <a:bodyPr wrap="square" lIns="179234" tIns="143387" rIns="179234" bIns="143387" rtlCol="0" anchor="ctr">
            <a:noAutofit/>
          </a:bodyPr>
          <a:lstStyle/>
          <a:p>
            <a:pPr algn="ctr" defTabSz="913154" fontAlgn="base">
              <a:lnSpc>
                <a:spcPct val="90000"/>
              </a:lnSpc>
              <a:spcBef>
                <a:spcPct val="0"/>
              </a:spcBef>
              <a:spcAft>
                <a:spcPts val="588"/>
              </a:spcAft>
            </a:pPr>
            <a:r>
              <a:rPr lang="en-US" sz="1372"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a:t>
            </a:r>
          </a:p>
        </p:txBody>
      </p:sp>
      <p:sp>
        <p:nvSpPr>
          <p:cNvPr id="6" name="Oval 5"/>
          <p:cNvSpPr/>
          <p:nvPr/>
        </p:nvSpPr>
        <p:spPr bwMode="auto">
          <a:xfrm>
            <a:off x="2372670" y="4629247"/>
            <a:ext cx="360035" cy="3600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
        <p:nvSpPr>
          <p:cNvPr id="37" name="Freeform 5"/>
          <p:cNvSpPr>
            <a:spLocks noEditPoints="1"/>
          </p:cNvSpPr>
          <p:nvPr/>
        </p:nvSpPr>
        <p:spPr bwMode="auto">
          <a:xfrm>
            <a:off x="2362725" y="4539097"/>
            <a:ext cx="379926" cy="380071"/>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a:solidFill>
                <a:srgbClr val="FFFFFF"/>
              </a:solidFill>
              <a:latin typeface="Segoe UI Light"/>
              <a:ea typeface="Segoe UI" pitchFamily="34" charset="0"/>
              <a:cs typeface="Segoe UI" pitchFamily="34" charset="0"/>
            </a:endParaRPr>
          </a:p>
        </p:txBody>
      </p:sp>
      <p:sp>
        <p:nvSpPr>
          <p:cNvPr id="41" name="Oval 40"/>
          <p:cNvSpPr/>
          <p:nvPr/>
        </p:nvSpPr>
        <p:spPr bwMode="auto">
          <a:xfrm>
            <a:off x="4393716" y="4629247"/>
            <a:ext cx="360035" cy="3600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
        <p:nvSpPr>
          <p:cNvPr id="42" name="Freeform 5"/>
          <p:cNvSpPr>
            <a:spLocks noEditPoints="1"/>
          </p:cNvSpPr>
          <p:nvPr/>
        </p:nvSpPr>
        <p:spPr bwMode="auto">
          <a:xfrm>
            <a:off x="4383771" y="4539097"/>
            <a:ext cx="379926" cy="380071"/>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a:solidFill>
                <a:srgbClr val="FFFFFF"/>
              </a:solidFill>
              <a:latin typeface="Segoe UI Light"/>
              <a:ea typeface="Segoe UI" pitchFamily="34" charset="0"/>
              <a:cs typeface="Segoe UI" pitchFamily="34" charset="0"/>
            </a:endParaRPr>
          </a:p>
        </p:txBody>
      </p:sp>
      <p:grpSp>
        <p:nvGrpSpPr>
          <p:cNvPr id="40" name="Group 39"/>
          <p:cNvGrpSpPr/>
          <p:nvPr/>
        </p:nvGrpSpPr>
        <p:grpSpPr>
          <a:xfrm>
            <a:off x="7227864" y="4492565"/>
            <a:ext cx="376963" cy="376963"/>
            <a:chOff x="8431377" y="-766784"/>
            <a:chExt cx="457200" cy="457200"/>
          </a:xfrm>
          <a:solidFill>
            <a:srgbClr val="0078D7">
              <a:lumMod val="75000"/>
            </a:srgbClr>
          </a:solidFill>
        </p:grpSpPr>
        <p:sp>
          <p:nvSpPr>
            <p:cNvPr id="5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sp>
          <p:nvSpPr>
            <p:cNvPr id="5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kern="0" dirty="0">
                <a:solidFill>
                  <a:srgbClr val="505050"/>
                </a:solidFill>
              </a:endParaRPr>
            </a:p>
          </p:txBody>
        </p:sp>
      </p:grpSp>
    </p:spTree>
    <p:extLst>
      <p:ext uri="{BB962C8B-B14F-4D97-AF65-F5344CB8AC3E}">
        <p14:creationId xmlns:p14="http://schemas.microsoft.com/office/powerpoint/2010/main" val="52690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3">
                                            <p:txEl>
                                              <p:pRg st="1" end="1"/>
                                            </p:txEl>
                                          </p:spTgt>
                                        </p:tgtEl>
                                        <p:attrNameLst>
                                          <p:attrName>style.visibility</p:attrName>
                                        </p:attrNameLst>
                                      </p:cBhvr>
                                      <p:to>
                                        <p:strVal val="visible"/>
                                      </p:to>
                                    </p:set>
                                    <p:animEffect transition="in" filter="fade">
                                      <p:cBhvr>
                                        <p:cTn id="10" dur="500"/>
                                        <p:tgtEl>
                                          <p:spTgt spid="4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3">
                                            <p:txEl>
                                              <p:pRg st="2" end="2"/>
                                            </p:txEl>
                                          </p:spTgt>
                                        </p:tgtEl>
                                        <p:attrNameLst>
                                          <p:attrName>style.visibility</p:attrName>
                                        </p:attrNameLst>
                                      </p:cBhvr>
                                      <p:to>
                                        <p:strVal val="visible"/>
                                      </p:to>
                                    </p:set>
                                    <p:animEffect transition="in" filter="fade">
                                      <p:cBhvr>
                                        <p:cTn id="13" dur="500"/>
                                        <p:tgtEl>
                                          <p:spTgt spid="43">
                                            <p:txEl>
                                              <p:pRg st="2" end="2"/>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3">
                                            <p:txEl>
                                              <p:pRg st="3" end="3"/>
                                            </p:txEl>
                                          </p:spTgt>
                                        </p:tgtEl>
                                        <p:attrNameLst>
                                          <p:attrName>style.visibility</p:attrName>
                                        </p:attrNameLst>
                                      </p:cBhvr>
                                      <p:to>
                                        <p:strVal val="visible"/>
                                      </p:to>
                                    </p:set>
                                    <p:animEffect transition="in" filter="fade">
                                      <p:cBhvr>
                                        <p:cTn id="17" dur="500"/>
                                        <p:tgtEl>
                                          <p:spTgt spid="43">
                                            <p:txEl>
                                              <p:pRg st="3" end="3"/>
                                            </p:txEl>
                                          </p:spTgt>
                                        </p:tgtEl>
                                      </p:cBhvr>
                                    </p:animEffect>
                                  </p:childTnLst>
                                </p:cTn>
                              </p:par>
                              <p:par>
                                <p:cTn id="18" presetID="10" presetClass="entr" presetSubtype="0" fill="hold" nodeType="withEffect">
                                  <p:stCondLst>
                                    <p:cond delay="5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63" presetClass="path" presetSubtype="0" accel="50000" decel="50000" fill="hold" nodeType="withEffect">
                                  <p:stCondLst>
                                    <p:cond delay="500"/>
                                  </p:stCondLst>
                                  <p:childTnLst>
                                    <p:animMotion origin="layout" path="M -0.03063 6.67272E-7 L -2.56574E-6 6.67272E-7 " pathEditMode="relative" rAng="0" ptsTypes="AA">
                                      <p:cBhvr>
                                        <p:cTn id="22" dur="500" fill="hold"/>
                                        <p:tgtEl>
                                          <p:spTgt spid="44"/>
                                        </p:tgtEl>
                                        <p:attrNameLst>
                                          <p:attrName>ppt_x</p:attrName>
                                          <p:attrName>ppt_y</p:attrName>
                                        </p:attrNameLst>
                                      </p:cBhvr>
                                      <p:rCtr x="1532" y="0"/>
                                    </p:animMotion>
                                  </p:childTnLst>
                                </p:cTn>
                              </p:par>
                              <p:par>
                                <p:cTn id="23" presetID="10" presetClass="entr" presetSubtype="0" fill="hold" nodeType="withEffect">
                                  <p:stCondLst>
                                    <p:cond delay="75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63" presetClass="path" presetSubtype="0" accel="50000" decel="50000" fill="hold" nodeType="withEffect">
                                  <p:stCondLst>
                                    <p:cond delay="750"/>
                                  </p:stCondLst>
                                  <p:childTnLst>
                                    <p:animMotion origin="layout" path="M -0.0306 1.11111E-6 L -1.66667E-6 1.11111E-6 " pathEditMode="relative" rAng="0" ptsTypes="AA">
                                      <p:cBhvr>
                                        <p:cTn id="27" dur="500" fill="hold"/>
                                        <p:tgtEl>
                                          <p:spTgt spid="47"/>
                                        </p:tgtEl>
                                        <p:attrNameLst>
                                          <p:attrName>ppt_x</p:attrName>
                                          <p:attrName>ppt_y</p:attrName>
                                        </p:attrNameLst>
                                      </p:cBhvr>
                                      <p:rCtr x="1523" y="0"/>
                                    </p:animMotion>
                                  </p:childTnLst>
                                </p:cTn>
                              </p:par>
                              <p:par>
                                <p:cTn id="28" presetID="10" presetClass="entr" presetSubtype="0" fill="hold" nodeType="withEffect">
                                  <p:stCondLst>
                                    <p:cond delay="10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63" presetClass="path" presetSubtype="0" accel="50000" decel="50000" fill="hold" nodeType="withEffect">
                                  <p:stCondLst>
                                    <p:cond delay="1000"/>
                                  </p:stCondLst>
                                  <p:childTnLst>
                                    <p:animMotion origin="layout" path="M -0.0306 -2.59259E-6 L -1.66667E-6 -2.59259E-6 " pathEditMode="relative" rAng="0" ptsTypes="AA">
                                      <p:cBhvr>
                                        <p:cTn id="32" dur="500" fill="hold"/>
                                        <p:tgtEl>
                                          <p:spTgt spid="50"/>
                                        </p:tgtEl>
                                        <p:attrNameLst>
                                          <p:attrName>ppt_x</p:attrName>
                                          <p:attrName>ppt_y</p:attrName>
                                        </p:attrNameLst>
                                      </p:cBhvr>
                                      <p:rCtr x="1523" y="0"/>
                                    </p:animMotion>
                                  </p:childTnLst>
                                </p:cTn>
                              </p:par>
                              <p:par>
                                <p:cTn id="33" presetID="10" presetClass="entr" presetSubtype="0" fill="hold" nodeType="withEffect">
                                  <p:stCondLst>
                                    <p:cond delay="10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63" presetClass="path" presetSubtype="0" accel="50000" decel="50000" fill="hold" nodeType="withEffect">
                                  <p:stCondLst>
                                    <p:cond delay="1000"/>
                                  </p:stCondLst>
                                  <p:childTnLst>
                                    <p:animMotion origin="layout" path="M -0.03064 1.56151E-6 L 3.89329E-6 1.56151E-6 " pathEditMode="relative" rAng="0" ptsTypes="AA">
                                      <p:cBhvr>
                                        <p:cTn id="37" dur="500" fill="hold"/>
                                        <p:tgtEl>
                                          <p:spTgt spid="40"/>
                                        </p:tgtEl>
                                        <p:attrNameLst>
                                          <p:attrName>ppt_x</p:attrName>
                                          <p:attrName>ppt_y</p:attrName>
                                        </p:attrNameLst>
                                      </p:cBhvr>
                                      <p:rCtr x="15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live connectivity to SQL Server Analysis </a:t>
            </a:r>
            <a:r>
              <a:rPr lang="en-US" dirty="0" smtClean="0"/>
              <a:t>Services</a:t>
            </a:r>
            <a:endParaRPr lang="en-US" dirty="0"/>
          </a:p>
        </p:txBody>
      </p:sp>
    </p:spTree>
    <p:extLst>
      <p:ext uri="{BB962C8B-B14F-4D97-AF65-F5344CB8AC3E}">
        <p14:creationId xmlns:p14="http://schemas.microsoft.com/office/powerpoint/2010/main" val="593180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00000">
                      <a:schemeClr val="tx1"/>
                    </a:gs>
                    <a:gs pos="0">
                      <a:schemeClr val="tx1"/>
                    </a:gs>
                  </a:gsLst>
                  <a:lin ang="5400000" scaled="0"/>
                </a:gradFill>
              </a:rPr>
              <a:t>Stay connected from any device</a:t>
            </a:r>
          </a:p>
        </p:txBody>
      </p:sp>
      <p:sp>
        <p:nvSpPr>
          <p:cNvPr id="9" name="Rectangle 8"/>
          <p:cNvSpPr/>
          <p:nvPr/>
        </p:nvSpPr>
        <p:spPr bwMode="auto">
          <a:xfrm>
            <a:off x="8168985" y="2543271"/>
            <a:ext cx="4626642" cy="205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 Windows devices</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448107" indent="-395205" defTabSz="913420" fontAlgn="base">
              <a:spcAft>
                <a:spcPts val="588"/>
              </a:spcAft>
              <a:buClr>
                <a:srgbClr val="FFFFFF"/>
              </a:buClr>
              <a:buFont typeface="Arial" panose="020B0604020202020204" pitchFamily="34" charset="0"/>
              <a:buChar char="•"/>
            </a:pP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96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p:txBody>
      </p:sp>
      <p:grpSp>
        <p:nvGrpSpPr>
          <p:cNvPr id="10" name="Group 9"/>
          <p:cNvGrpSpPr/>
          <p:nvPr/>
        </p:nvGrpSpPr>
        <p:grpSpPr>
          <a:xfrm>
            <a:off x="8074266" y="2718855"/>
            <a:ext cx="376963" cy="376963"/>
            <a:chOff x="8431377" y="-766784"/>
            <a:chExt cx="457200" cy="457200"/>
          </a:xfrm>
          <a:solidFill>
            <a:schemeClr val="tx2">
              <a:lumMod val="75000"/>
            </a:schemeClr>
          </a:solidFill>
        </p:grpSpPr>
        <p:sp>
          <p:nvSpPr>
            <p:cNvPr id="1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1" name="Group 10"/>
          <p:cNvGrpSpPr/>
          <p:nvPr/>
        </p:nvGrpSpPr>
        <p:grpSpPr>
          <a:xfrm>
            <a:off x="8074266" y="3389494"/>
            <a:ext cx="376963" cy="376963"/>
            <a:chOff x="8431377" y="-766784"/>
            <a:chExt cx="457200" cy="457200"/>
          </a:xfrm>
          <a:solidFill>
            <a:schemeClr val="tx2">
              <a:lumMod val="75000"/>
            </a:schemeClr>
          </a:solidFill>
        </p:grpSpPr>
        <p:sp>
          <p:nvSpPr>
            <p:cNvPr id="15"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6"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grpSp>
        <p:nvGrpSpPr>
          <p:cNvPr id="12" name="Group 11"/>
          <p:cNvGrpSpPr/>
          <p:nvPr/>
        </p:nvGrpSpPr>
        <p:grpSpPr>
          <a:xfrm>
            <a:off x="8074266" y="4060134"/>
            <a:ext cx="376963" cy="376963"/>
            <a:chOff x="8431377" y="-766784"/>
            <a:chExt cx="457200" cy="457200"/>
          </a:xfrm>
          <a:solidFill>
            <a:schemeClr val="tx2">
              <a:lumMod val="75000"/>
            </a:schemeClr>
          </a:solidFill>
        </p:grpSpPr>
        <p:sp>
          <p:nvSpPr>
            <p:cNvPr id="13"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sp>
          <p:nvSpPr>
            <p:cNvPr id="14"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139">
                <a:defRPr/>
              </a:pPr>
              <a:endParaRPr lang="en-US" dirty="0">
                <a:solidFill>
                  <a:srgbClr val="505050"/>
                </a:solidFill>
              </a:endParaRPr>
            </a:p>
          </p:txBody>
        </p:sp>
      </p:gr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92094"/>
            <a:ext cx="7830712" cy="3358255"/>
          </a:xfrm>
          <a:prstGeom prst="rect">
            <a:avLst/>
          </a:prstGeom>
        </p:spPr>
      </p:pic>
      <p:pic>
        <p:nvPicPr>
          <p:cNvPr id="20" name="Picture 19"/>
          <p:cNvPicPr>
            <a:picLocks noChangeAspect="1"/>
          </p:cNvPicPr>
          <p:nvPr/>
        </p:nvPicPr>
        <p:blipFill>
          <a:blip r:embed="rId4"/>
          <a:stretch>
            <a:fillRect/>
          </a:stretch>
        </p:blipFill>
        <p:spPr>
          <a:xfrm>
            <a:off x="2429979" y="6127334"/>
            <a:ext cx="7523985" cy="554573"/>
          </a:xfrm>
          <a:prstGeom prst="rect">
            <a:avLst/>
          </a:prstGeom>
        </p:spPr>
      </p:pic>
    </p:spTree>
    <p:extLst>
      <p:ext uri="{BB962C8B-B14F-4D97-AF65-F5344CB8AC3E}">
        <p14:creationId xmlns:p14="http://schemas.microsoft.com/office/powerpoint/2010/main" val="34992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25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63" presetClass="path" presetSubtype="0" accel="50000" decel="50000" fill="hold" nodeType="withEffect">
                                  <p:stCondLst>
                                    <p:cond delay="250"/>
                                  </p:stCondLst>
                                  <p:childTnLst>
                                    <p:animMotion origin="layout" path="M -0.03064 2.68271E-6 L 2.99464E-6 2.68271E-6 " pathEditMode="relative" rAng="0" ptsTypes="AA">
                                      <p:cBhvr>
                                        <p:cTn id="21" dur="500" fill="hold"/>
                                        <p:tgtEl>
                                          <p:spTgt spid="10"/>
                                        </p:tgtEl>
                                        <p:attrNameLst>
                                          <p:attrName>ppt_x</p:attrName>
                                          <p:attrName>ppt_y</p:attrName>
                                        </p:attrNameLst>
                                      </p:cBhvr>
                                      <p:rCtr x="1532" y="0"/>
                                    </p:animMotion>
                                  </p:childTnLst>
                                </p:cTn>
                              </p:par>
                              <p:par>
                                <p:cTn id="22" presetID="10" presetClass="entr" presetSubtype="0" fill="hold"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63" presetClass="path" presetSubtype="0" accel="50000" decel="50000" fill="hold" nodeType="withEffect">
                                  <p:stCondLst>
                                    <p:cond delay="500"/>
                                  </p:stCondLst>
                                  <p:childTnLst>
                                    <p:animMotion origin="layout" path="M -0.03064 1.52973E-6 L 2.99464E-6 1.52973E-6 " pathEditMode="relative" rAng="0" ptsTypes="AA">
                                      <p:cBhvr>
                                        <p:cTn id="26" dur="500" fill="hold"/>
                                        <p:tgtEl>
                                          <p:spTgt spid="11"/>
                                        </p:tgtEl>
                                        <p:attrNameLst>
                                          <p:attrName>ppt_x</p:attrName>
                                          <p:attrName>ppt_y</p:attrName>
                                        </p:attrNameLst>
                                      </p:cBhvr>
                                      <p:rCtr x="1532" y="0"/>
                                    </p:animMotion>
                                  </p:childTnLst>
                                </p:cTn>
                              </p:par>
                              <p:par>
                                <p:cTn id="27" presetID="10" presetClass="entr" presetSubtype="0" fill="hold" nodeType="withEffect">
                                  <p:stCondLst>
                                    <p:cond delay="7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63" presetClass="path" presetSubtype="0" accel="50000" decel="50000" fill="hold" nodeType="withEffect">
                                  <p:stCondLst>
                                    <p:cond delay="750"/>
                                  </p:stCondLst>
                                  <p:childTnLst>
                                    <p:animMotion origin="layout" path="M -0.03064 3.76759E-7 L 2.99464E-6 3.76759E-7 " pathEditMode="relative" rAng="0" ptsTypes="AA">
                                      <p:cBhvr>
                                        <p:cTn id="31" dur="500" fill="hold"/>
                                        <p:tgtEl>
                                          <p:spTgt spid="12"/>
                                        </p:tgtEl>
                                        <p:attrNameLst>
                                          <p:attrName>ppt_x</p:attrName>
                                          <p:attrName>ppt_y</p:attrName>
                                        </p:attrNameLst>
                                      </p:cBhvr>
                                      <p:rCtr x="1532" y="0"/>
                                    </p:animMotion>
                                  </p:childTnLst>
                                </p:cTn>
                              </p:par>
                              <p:par>
                                <p:cTn id="32" presetID="10" presetClass="entr" presetSubtype="0" fill="hold" nodeType="withEffect">
                                  <p:stCondLst>
                                    <p:cond delay="75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mobile apps</a:t>
            </a:r>
          </a:p>
        </p:txBody>
      </p:sp>
    </p:spTree>
    <p:extLst>
      <p:ext uri="{BB962C8B-B14F-4D97-AF65-F5344CB8AC3E}">
        <p14:creationId xmlns:p14="http://schemas.microsoft.com/office/powerpoint/2010/main" val="30436441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45" y="487"/>
            <a:ext cx="12715025" cy="6857027"/>
          </a:xfrm>
          <a:prstGeom prst="rect">
            <a:avLst/>
          </a:prstGeom>
        </p:spPr>
      </p:pic>
      <p:grpSp>
        <p:nvGrpSpPr>
          <p:cNvPr id="3" name="Group 2"/>
          <p:cNvGrpSpPr/>
          <p:nvPr/>
        </p:nvGrpSpPr>
        <p:grpSpPr>
          <a:xfrm>
            <a:off x="272353" y="289956"/>
            <a:ext cx="6274974" cy="6274974"/>
            <a:chOff x="5838567" y="295274"/>
            <a:chExt cx="6400800" cy="6400800"/>
          </a:xfrm>
        </p:grpSpPr>
        <p:sp>
          <p:nvSpPr>
            <p:cNvPr id="4" name="Rectangle 3"/>
            <p:cNvSpPr/>
            <p:nvPr/>
          </p:nvSpPr>
          <p:spPr bwMode="auto">
            <a:xfrm>
              <a:off x="5838567" y="295274"/>
              <a:ext cx="6400800" cy="64008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5846099" y="327211"/>
              <a:ext cx="5303526" cy="1720381"/>
            </a:xfrm>
            <a:prstGeom prst="rect">
              <a:avLst/>
            </a:prstGeom>
          </p:spPr>
          <p:txBody>
            <a:bodyPr lIns="268927" tIns="143428" rIns="179285" bIns="143428"/>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4705" dirty="0"/>
                <a:t>Metro Bank</a:t>
              </a:r>
            </a:p>
          </p:txBody>
        </p:sp>
        <p:sp>
          <p:nvSpPr>
            <p:cNvPr id="6" name="Subtitle 2"/>
            <p:cNvSpPr txBox="1">
              <a:spLocks/>
            </p:cNvSpPr>
            <p:nvPr/>
          </p:nvSpPr>
          <p:spPr>
            <a:xfrm>
              <a:off x="6002468" y="5238832"/>
              <a:ext cx="3834721" cy="698101"/>
            </a:xfrm>
            <a:prstGeom prst="rect">
              <a:avLst/>
            </a:prstGeom>
          </p:spPr>
          <p:txBody>
            <a:bodyPr lIns="268927" tIns="143428" rIns="179285" bIns="143428"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nSpc>
                  <a:spcPts val="2157"/>
                </a:lnSpc>
              </a:pPr>
              <a:r>
                <a:rPr lang="en-US" sz="2353" dirty="0"/>
                <a:t>Bruce </a:t>
              </a:r>
              <a:r>
                <a:rPr lang="en-US" sz="2353" dirty="0" err="1"/>
                <a:t>Rioch</a:t>
              </a:r>
              <a:r>
                <a:rPr lang="en-US" sz="1765" b="1" dirty="0"/>
                <a:t/>
              </a:r>
              <a:br>
                <a:rPr lang="en-US" sz="1765" b="1" dirty="0"/>
              </a:br>
              <a:r>
                <a:rPr lang="en-US" sz="1765" dirty="0"/>
                <a:t>Head of Business Information and Customer Systems</a:t>
              </a:r>
              <a:br>
                <a:rPr lang="en-US" sz="1765" dirty="0"/>
              </a:br>
              <a:endParaRPr lang="en-US" sz="1765" dirty="0"/>
            </a:p>
          </p:txBody>
        </p:sp>
        <p:sp>
          <p:nvSpPr>
            <p:cNvPr id="7" name="Rectangle 6"/>
            <p:cNvSpPr/>
            <p:nvPr/>
          </p:nvSpPr>
          <p:spPr>
            <a:xfrm>
              <a:off x="6002468" y="1860375"/>
              <a:ext cx="6072999" cy="2511457"/>
            </a:xfrm>
            <a:prstGeom prst="rect">
              <a:avLst/>
            </a:prstGeom>
          </p:spPr>
          <p:txBody>
            <a:bodyPr wrap="square" lIns="179285" tIns="143428" rIns="179285" bIns="143428">
              <a:spAutoFit/>
            </a:bodyPr>
            <a:lstStyle/>
            <a:p>
              <a:pPr marL="115161" indent="-115161">
                <a:lnSpc>
                  <a:spcPct val="90000"/>
                </a:lnSpc>
                <a:spcBef>
                  <a:spcPts val="2400"/>
                </a:spcBef>
              </a:pPr>
              <a:r>
                <a:rPr lang="en-US" sz="3137" dirty="0">
                  <a:gradFill>
                    <a:gsLst>
                      <a:gs pos="67257">
                        <a:srgbClr val="FFFFFF"/>
                      </a:gs>
                      <a:gs pos="37000">
                        <a:srgbClr val="FFFFFF"/>
                      </a:gs>
                    </a:gsLst>
                    <a:lin ang="5400000" scaled="0"/>
                  </a:gradFill>
                  <a:latin typeface="Segoe UI Light"/>
                </a:rPr>
                <a:t>“We go live with mobile banking, and in less than a week we have a full business intelligence suite to track it. It’s pretty cool. Power BI was instrumental in this.”</a:t>
              </a:r>
            </a:p>
          </p:txBody>
        </p:sp>
      </p:grpSp>
    </p:spTree>
    <p:extLst>
      <p:ext uri="{BB962C8B-B14F-4D97-AF65-F5344CB8AC3E}">
        <p14:creationId xmlns:p14="http://schemas.microsoft.com/office/powerpoint/2010/main" val="258528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766916" y="999080"/>
            <a:ext cx="2428568" cy="2288702"/>
          </a:xfrm>
        </p:spPr>
      </p:pic>
      <p:sp>
        <p:nvSpPr>
          <p:cNvPr id="2" name="Título 1"/>
          <p:cNvSpPr>
            <a:spLocks noGrp="1"/>
          </p:cNvSpPr>
          <p:nvPr>
            <p:ph type="title"/>
          </p:nvPr>
        </p:nvSpPr>
        <p:spPr/>
        <p:txBody>
          <a:bodyPr/>
          <a:lstStyle/>
          <a:p>
            <a:r>
              <a:rPr lang="en-US" dirty="0" smtClean="0"/>
              <a:t>Alberto Diaz Martin</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SharePoint Server MVP</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ENCAMINA</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http://geeks.ms/blogs/adiazmartin</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http://blogs.encamina.com/negocios-sharepoint</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b="0" dirty="0" smtClean="0"/>
              <a:t>@</a:t>
            </a:r>
            <a:r>
              <a:rPr lang="en-US" b="0" dirty="0" err="1" smtClean="0"/>
              <a:t>adiazcan</a:t>
            </a:r>
            <a:endParaRPr lang="es-ES" b="0" dirty="0"/>
          </a:p>
        </p:txBody>
      </p:sp>
      <p:pic>
        <p:nvPicPr>
          <p:cNvPr id="9" name="Marcador de posición de imagen 8"/>
          <p:cNvPicPr preferRelativeResize="0">
            <a:picLocks noGrp="1"/>
          </p:cNvPicPr>
          <p:nvPr>
            <p:ph type="pic" sz="quarter" idx="4294967295"/>
          </p:nvPr>
        </p:nvPicPr>
        <p:blipFill>
          <a:blip r:embed="rId3">
            <a:extLst>
              <a:ext uri="{28A0092B-C50C-407E-A947-70E740481C1C}">
                <a14:useLocalDpi xmlns:a14="http://schemas.microsoft.com/office/drawing/2010/main" val="0"/>
              </a:ext>
            </a:extLst>
          </a:blip>
          <a:srcRect t="9116" b="9116"/>
          <a:stretch>
            <a:fillRect/>
          </a:stretch>
        </p:blipFill>
        <p:spPr>
          <a:xfrm>
            <a:off x="924078" y="4999897"/>
            <a:ext cx="2160588" cy="797059"/>
          </a:xfrm>
        </p:spPr>
      </p:pic>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047" y="5965462"/>
            <a:ext cx="1636062" cy="477185"/>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078" y="3763392"/>
            <a:ext cx="2160000" cy="1068000"/>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smtClean="0"/>
              <a:t>Principal Team Leader</a:t>
            </a:r>
            <a:endParaRPr lang="es-ES" dirty="0"/>
          </a:p>
        </p:txBody>
      </p:sp>
    </p:spTree>
    <p:extLst>
      <p:ext uri="{BB962C8B-B14F-4D97-AF65-F5344CB8AC3E}">
        <p14:creationId xmlns:p14="http://schemas.microsoft.com/office/powerpoint/2010/main" val="20006248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Microsoft  Business Intelligence</a:t>
            </a:r>
            <a:br>
              <a:rPr lang="es-ES" dirty="0" smtClean="0"/>
            </a:br>
            <a:r>
              <a:rPr lang="es-ES" dirty="0" err="1" smtClean="0"/>
              <a:t>Stack</a:t>
            </a:r>
            <a:endParaRPr lang="es-ES" dirty="0"/>
          </a:p>
        </p:txBody>
      </p:sp>
      <p:sp>
        <p:nvSpPr>
          <p:cNvPr id="2" name="Picture Placeholder 1"/>
          <p:cNvSpPr>
            <a:spLocks noGrp="1"/>
          </p:cNvSpPr>
          <p:nvPr>
            <p:ph type="pic" sz="quarter" idx="10"/>
          </p:nvPr>
        </p:nvSpPr>
        <p:spPr/>
      </p:sp>
      <p:pic>
        <p:nvPicPr>
          <p:cNvPr id="4" name="Picture 3"/>
          <p:cNvPicPr>
            <a:picLocks noChangeAspect="1"/>
          </p:cNvPicPr>
          <p:nvPr/>
        </p:nvPicPr>
        <p:blipFill rotWithShape="1">
          <a:blip r:embed="rId2"/>
          <a:srcRect t="1" b="28716"/>
          <a:stretch/>
        </p:blipFill>
        <p:spPr>
          <a:xfrm>
            <a:off x="5466784" y="0"/>
            <a:ext cx="6725216" cy="6858000"/>
          </a:xfrm>
          <a:prstGeom prst="rect">
            <a:avLst/>
          </a:prstGeom>
        </p:spPr>
      </p:pic>
      <p:sp>
        <p:nvSpPr>
          <p:cNvPr id="7" name="Rectangle 6"/>
          <p:cNvSpPr/>
          <p:nvPr/>
        </p:nvSpPr>
        <p:spPr>
          <a:xfrm>
            <a:off x="9669101" y="6274051"/>
            <a:ext cx="1620570" cy="583949"/>
          </a:xfrm>
          <a:prstGeom prst="rect">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46915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ircular Arrow 363"/>
          <p:cNvSpPr/>
          <p:nvPr/>
        </p:nvSpPr>
        <p:spPr>
          <a:xfrm rot="13500000">
            <a:off x="4852345" y="2935338"/>
            <a:ext cx="2211015" cy="2207617"/>
          </a:xfrm>
          <a:prstGeom prst="circularArrow">
            <a:avLst>
              <a:gd name="adj1" fmla="val 7160"/>
              <a:gd name="adj2" fmla="val 937940"/>
              <a:gd name="adj3" fmla="val 14782615"/>
              <a:gd name="adj4" fmla="val 16307397"/>
              <a:gd name="adj5" fmla="val 9878"/>
            </a:avLst>
          </a:prstGeom>
          <a:solidFill>
            <a:schemeClr val="tx2">
              <a:lumMod val="5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 name="Title 1"/>
          <p:cNvSpPr>
            <a:spLocks noGrp="1"/>
          </p:cNvSpPr>
          <p:nvPr>
            <p:ph type="title"/>
          </p:nvPr>
        </p:nvSpPr>
        <p:spPr/>
        <p:txBody>
          <a:bodyPr/>
          <a:lstStyle/>
          <a:p>
            <a:r>
              <a:rPr lang="en-US" dirty="0" smtClean="0"/>
              <a:t>Microsoft Business Intelligence and Analytics</a:t>
            </a:r>
            <a:endParaRPr lang="en-US" dirty="0"/>
          </a:p>
        </p:txBody>
      </p:sp>
      <p:sp>
        <p:nvSpPr>
          <p:cNvPr id="103" name="Isosceles Triangle 102"/>
          <p:cNvSpPr/>
          <p:nvPr/>
        </p:nvSpPr>
        <p:spPr bwMode="auto">
          <a:xfrm rot="10800000" flipV="1">
            <a:off x="5407775" y="4891370"/>
            <a:ext cx="1039412" cy="345203"/>
          </a:xfrm>
          <a:prstGeom prst="triangle">
            <a:avLst/>
          </a:prstGeom>
          <a:solidFill>
            <a:schemeClr val="tx2">
              <a:lumMod val="50000"/>
            </a:schemeClr>
          </a:solidFill>
          <a:ln w="317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82260" y="5222234"/>
            <a:ext cx="11641449" cy="134406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51108" y="5222234"/>
            <a:ext cx="1657680" cy="1232371"/>
            <a:chOff x="274639" y="1213017"/>
            <a:chExt cx="1691640" cy="1257618"/>
          </a:xfrm>
        </p:grpSpPr>
        <p:sp>
          <p:nvSpPr>
            <p:cNvPr id="45" name="Rectangle 44"/>
            <p:cNvSpPr/>
            <p:nvPr/>
          </p:nvSpPr>
          <p:spPr bwMode="auto">
            <a:xfrm>
              <a:off x="274639"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Relational</a:t>
              </a:r>
            </a:p>
          </p:txBody>
        </p:sp>
        <p:grpSp>
          <p:nvGrpSpPr>
            <p:cNvPr id="46" name="Group 4"/>
            <p:cNvGrpSpPr>
              <a:grpSpLocks noChangeAspect="1"/>
            </p:cNvGrpSpPr>
            <p:nvPr/>
          </p:nvGrpSpPr>
          <p:grpSpPr bwMode="auto">
            <a:xfrm>
              <a:off x="887413" y="1536096"/>
              <a:ext cx="466725" cy="515937"/>
              <a:chOff x="559" y="3591"/>
              <a:chExt cx="294" cy="325"/>
            </a:xfrm>
          </p:grpSpPr>
          <p:sp>
            <p:nvSpPr>
              <p:cNvPr id="47" name="AutoShape 3"/>
              <p:cNvSpPr>
                <a:spLocks noChangeAspect="1" noChangeArrowheads="1" noTextEdit="1"/>
              </p:cNvSpPr>
              <p:nvPr/>
            </p:nvSpPr>
            <p:spPr bwMode="auto">
              <a:xfrm>
                <a:off x="559" y="3591"/>
                <a:ext cx="29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8" name="Freeform 5"/>
              <p:cNvSpPr>
                <a:spLocks noEditPoints="1"/>
              </p:cNvSpPr>
              <p:nvPr/>
            </p:nvSpPr>
            <p:spPr bwMode="auto">
              <a:xfrm>
                <a:off x="559" y="3591"/>
                <a:ext cx="294" cy="32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grpSp>
      </p:grpSp>
      <p:grpSp>
        <p:nvGrpSpPr>
          <p:cNvPr id="9" name="Group 8"/>
          <p:cNvGrpSpPr/>
          <p:nvPr/>
        </p:nvGrpSpPr>
        <p:grpSpPr>
          <a:xfrm>
            <a:off x="1550165" y="5222234"/>
            <a:ext cx="1657680" cy="1232371"/>
            <a:chOff x="1974293" y="1213017"/>
            <a:chExt cx="1691640" cy="1257618"/>
          </a:xfrm>
        </p:grpSpPr>
        <p:sp>
          <p:nvSpPr>
            <p:cNvPr id="27" name="Rectangle 26"/>
            <p:cNvSpPr/>
            <p:nvPr/>
          </p:nvSpPr>
          <p:spPr bwMode="auto">
            <a:xfrm>
              <a:off x="1974293"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Non-relational</a:t>
              </a:r>
            </a:p>
          </p:txBody>
        </p:sp>
        <p:grpSp>
          <p:nvGrpSpPr>
            <p:cNvPr id="28" name="Group 19"/>
            <p:cNvGrpSpPr>
              <a:grpSpLocks noChangeAspect="1"/>
            </p:cNvGrpSpPr>
            <p:nvPr/>
          </p:nvGrpSpPr>
          <p:grpSpPr bwMode="auto">
            <a:xfrm>
              <a:off x="2503439" y="1534257"/>
              <a:ext cx="633348" cy="519614"/>
              <a:chOff x="991" y="263"/>
              <a:chExt cx="4544" cy="3728"/>
            </a:xfrm>
          </p:grpSpPr>
          <p:sp>
            <p:nvSpPr>
              <p:cNvPr id="29" name="Freeform 20"/>
              <p:cNvSpPr>
                <a:spLocks/>
              </p:cNvSpPr>
              <p:nvPr/>
            </p:nvSpPr>
            <p:spPr bwMode="auto">
              <a:xfrm>
                <a:off x="4097" y="3321"/>
                <a:ext cx="131" cy="269"/>
              </a:xfrm>
              <a:custGeom>
                <a:avLst/>
                <a:gdLst>
                  <a:gd name="T0" fmla="*/ 71 w 72"/>
                  <a:gd name="T1" fmla="*/ 96 h 148"/>
                  <a:gd name="T2" fmla="*/ 65 w 72"/>
                  <a:gd name="T3" fmla="*/ 113 h 148"/>
                  <a:gd name="T4" fmla="*/ 9 w 72"/>
                  <a:gd name="T5" fmla="*/ 148 h 148"/>
                  <a:gd name="T6" fmla="*/ 0 w 72"/>
                  <a:gd name="T7" fmla="*/ 142 h 148"/>
                  <a:gd name="T8" fmla="*/ 12 w 72"/>
                  <a:gd name="T9" fmla="*/ 42 h 148"/>
                  <a:gd name="T10" fmla="*/ 27 w 72"/>
                  <a:gd name="T11" fmla="*/ 12 h 148"/>
                  <a:gd name="T12" fmla="*/ 57 w 72"/>
                  <a:gd name="T13" fmla="*/ 19 h 148"/>
                  <a:gd name="T14" fmla="*/ 71 w 72"/>
                  <a:gd name="T15" fmla="*/ 96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8">
                    <a:moveTo>
                      <a:pt x="71" y="96"/>
                    </a:moveTo>
                    <a:cubicBezTo>
                      <a:pt x="72" y="101"/>
                      <a:pt x="69" y="110"/>
                      <a:pt x="65" y="113"/>
                    </a:cubicBezTo>
                    <a:cubicBezTo>
                      <a:pt x="47" y="125"/>
                      <a:pt x="28" y="136"/>
                      <a:pt x="9" y="148"/>
                    </a:cubicBezTo>
                    <a:cubicBezTo>
                      <a:pt x="6" y="146"/>
                      <a:pt x="3" y="144"/>
                      <a:pt x="0" y="142"/>
                    </a:cubicBezTo>
                    <a:cubicBezTo>
                      <a:pt x="4" y="109"/>
                      <a:pt x="7" y="75"/>
                      <a:pt x="12" y="42"/>
                    </a:cubicBezTo>
                    <a:cubicBezTo>
                      <a:pt x="14" y="32"/>
                      <a:pt x="20" y="21"/>
                      <a:pt x="27" y="12"/>
                    </a:cubicBezTo>
                    <a:cubicBezTo>
                      <a:pt x="37" y="0"/>
                      <a:pt x="53" y="4"/>
                      <a:pt x="57" y="19"/>
                    </a:cubicBezTo>
                    <a:cubicBezTo>
                      <a:pt x="62" y="45"/>
                      <a:pt x="67" y="70"/>
                      <a:pt x="71"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0" name="Freeform 21"/>
              <p:cNvSpPr>
                <a:spLocks/>
              </p:cNvSpPr>
              <p:nvPr/>
            </p:nvSpPr>
            <p:spPr bwMode="auto">
              <a:xfrm>
                <a:off x="3954" y="2769"/>
                <a:ext cx="238" cy="852"/>
              </a:xfrm>
              <a:custGeom>
                <a:avLst/>
                <a:gdLst>
                  <a:gd name="T0" fmla="*/ 129 w 131"/>
                  <a:gd name="T1" fmla="*/ 271 h 469"/>
                  <a:gd name="T2" fmla="*/ 131 w 131"/>
                  <a:gd name="T3" fmla="*/ 294 h 469"/>
                  <a:gd name="T4" fmla="*/ 78 w 131"/>
                  <a:gd name="T5" fmla="*/ 340 h 469"/>
                  <a:gd name="T6" fmla="*/ 70 w 131"/>
                  <a:gd name="T7" fmla="*/ 427 h 469"/>
                  <a:gd name="T8" fmla="*/ 24 w 131"/>
                  <a:gd name="T9" fmla="*/ 469 h 469"/>
                  <a:gd name="T10" fmla="*/ 9 w 131"/>
                  <a:gd name="T11" fmla="*/ 372 h 469"/>
                  <a:gd name="T12" fmla="*/ 26 w 131"/>
                  <a:gd name="T13" fmla="*/ 111 h 469"/>
                  <a:gd name="T14" fmla="*/ 77 w 131"/>
                  <a:gd name="T15" fmla="*/ 30 h 469"/>
                  <a:gd name="T16" fmla="*/ 113 w 131"/>
                  <a:gd name="T17" fmla="*/ 0 h 469"/>
                  <a:gd name="T18" fmla="*/ 124 w 131"/>
                  <a:gd name="T19" fmla="*/ 75 h 469"/>
                  <a:gd name="T20" fmla="*/ 129 w 131"/>
                  <a:gd name="T21" fmla="*/ 27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469">
                    <a:moveTo>
                      <a:pt x="129" y="271"/>
                    </a:moveTo>
                    <a:cubicBezTo>
                      <a:pt x="129" y="278"/>
                      <a:pt x="130" y="285"/>
                      <a:pt x="131" y="294"/>
                    </a:cubicBezTo>
                    <a:cubicBezTo>
                      <a:pt x="97" y="291"/>
                      <a:pt x="82" y="312"/>
                      <a:pt x="78" y="340"/>
                    </a:cubicBezTo>
                    <a:cubicBezTo>
                      <a:pt x="73" y="368"/>
                      <a:pt x="70" y="398"/>
                      <a:pt x="70" y="427"/>
                    </a:cubicBezTo>
                    <a:cubicBezTo>
                      <a:pt x="69" y="464"/>
                      <a:pt x="67" y="467"/>
                      <a:pt x="24" y="469"/>
                    </a:cubicBezTo>
                    <a:cubicBezTo>
                      <a:pt x="19" y="437"/>
                      <a:pt x="12" y="405"/>
                      <a:pt x="9" y="372"/>
                    </a:cubicBezTo>
                    <a:cubicBezTo>
                      <a:pt x="0" y="284"/>
                      <a:pt x="5" y="197"/>
                      <a:pt x="26" y="111"/>
                    </a:cubicBezTo>
                    <a:cubicBezTo>
                      <a:pt x="35" y="78"/>
                      <a:pt x="49" y="50"/>
                      <a:pt x="77" y="30"/>
                    </a:cubicBezTo>
                    <a:cubicBezTo>
                      <a:pt x="88" y="22"/>
                      <a:pt x="97" y="13"/>
                      <a:pt x="113" y="0"/>
                    </a:cubicBezTo>
                    <a:cubicBezTo>
                      <a:pt x="117" y="28"/>
                      <a:pt x="124" y="52"/>
                      <a:pt x="124" y="75"/>
                    </a:cubicBezTo>
                    <a:cubicBezTo>
                      <a:pt x="127" y="140"/>
                      <a:pt x="127" y="206"/>
                      <a:pt x="129"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1" name="Freeform 22"/>
              <p:cNvSpPr>
                <a:spLocks/>
              </p:cNvSpPr>
              <p:nvPr/>
            </p:nvSpPr>
            <p:spPr bwMode="auto">
              <a:xfrm>
                <a:off x="3760" y="3542"/>
                <a:ext cx="178" cy="298"/>
              </a:xfrm>
              <a:custGeom>
                <a:avLst/>
                <a:gdLst>
                  <a:gd name="T0" fmla="*/ 98 w 98"/>
                  <a:gd name="T1" fmla="*/ 95 h 164"/>
                  <a:gd name="T2" fmla="*/ 92 w 98"/>
                  <a:gd name="T3" fmla="*/ 107 h 164"/>
                  <a:gd name="T4" fmla="*/ 8 w 98"/>
                  <a:gd name="T5" fmla="*/ 164 h 164"/>
                  <a:gd name="T6" fmla="*/ 24 w 98"/>
                  <a:gd name="T7" fmla="*/ 21 h 164"/>
                  <a:gd name="T8" fmla="*/ 60 w 98"/>
                  <a:gd name="T9" fmla="*/ 13 h 164"/>
                  <a:gd name="T10" fmla="*/ 98 w 98"/>
                  <a:gd name="T11" fmla="*/ 95 h 164"/>
                </a:gdLst>
                <a:ahLst/>
                <a:cxnLst>
                  <a:cxn ang="0">
                    <a:pos x="T0" y="T1"/>
                  </a:cxn>
                  <a:cxn ang="0">
                    <a:pos x="T2" y="T3"/>
                  </a:cxn>
                  <a:cxn ang="0">
                    <a:pos x="T4" y="T5"/>
                  </a:cxn>
                  <a:cxn ang="0">
                    <a:pos x="T6" y="T7"/>
                  </a:cxn>
                  <a:cxn ang="0">
                    <a:pos x="T8" y="T9"/>
                  </a:cxn>
                  <a:cxn ang="0">
                    <a:pos x="T10" y="T11"/>
                  </a:cxn>
                </a:cxnLst>
                <a:rect l="0" t="0" r="r" b="b"/>
                <a:pathLst>
                  <a:path w="98" h="164">
                    <a:moveTo>
                      <a:pt x="98" y="95"/>
                    </a:moveTo>
                    <a:cubicBezTo>
                      <a:pt x="98" y="98"/>
                      <a:pt x="95" y="104"/>
                      <a:pt x="92" y="107"/>
                    </a:cubicBezTo>
                    <a:cubicBezTo>
                      <a:pt x="65" y="125"/>
                      <a:pt x="38" y="143"/>
                      <a:pt x="8" y="164"/>
                    </a:cubicBezTo>
                    <a:cubicBezTo>
                      <a:pt x="0" y="110"/>
                      <a:pt x="4" y="64"/>
                      <a:pt x="24" y="21"/>
                    </a:cubicBezTo>
                    <a:cubicBezTo>
                      <a:pt x="32" y="3"/>
                      <a:pt x="46" y="0"/>
                      <a:pt x="60" y="13"/>
                    </a:cubicBezTo>
                    <a:cubicBezTo>
                      <a:pt x="84" y="35"/>
                      <a:pt x="92" y="64"/>
                      <a:pt x="9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2" name="Freeform 23"/>
              <p:cNvSpPr>
                <a:spLocks/>
              </p:cNvSpPr>
              <p:nvPr/>
            </p:nvSpPr>
            <p:spPr bwMode="auto">
              <a:xfrm>
                <a:off x="3522" y="3704"/>
                <a:ext cx="163" cy="205"/>
              </a:xfrm>
              <a:custGeom>
                <a:avLst/>
                <a:gdLst>
                  <a:gd name="T0" fmla="*/ 54 w 90"/>
                  <a:gd name="T1" fmla="*/ 18 h 113"/>
                  <a:gd name="T2" fmla="*/ 90 w 90"/>
                  <a:gd name="T3" fmla="*/ 91 h 113"/>
                  <a:gd name="T4" fmla="*/ 1 w 90"/>
                  <a:gd name="T5" fmla="*/ 113 h 113"/>
                  <a:gd name="T6" fmla="*/ 19 w 90"/>
                  <a:gd name="T7" fmla="*/ 19 h 113"/>
                  <a:gd name="T8" fmla="*/ 54 w 90"/>
                  <a:gd name="T9" fmla="*/ 18 h 113"/>
                </a:gdLst>
                <a:ahLst/>
                <a:cxnLst>
                  <a:cxn ang="0">
                    <a:pos x="T0" y="T1"/>
                  </a:cxn>
                  <a:cxn ang="0">
                    <a:pos x="T2" y="T3"/>
                  </a:cxn>
                  <a:cxn ang="0">
                    <a:pos x="T4" y="T5"/>
                  </a:cxn>
                  <a:cxn ang="0">
                    <a:pos x="T6" y="T7"/>
                  </a:cxn>
                  <a:cxn ang="0">
                    <a:pos x="T8" y="T9"/>
                  </a:cxn>
                </a:cxnLst>
                <a:rect l="0" t="0" r="r" b="b"/>
                <a:pathLst>
                  <a:path w="90" h="113">
                    <a:moveTo>
                      <a:pt x="54" y="18"/>
                    </a:moveTo>
                    <a:cubicBezTo>
                      <a:pt x="67" y="40"/>
                      <a:pt x="77" y="64"/>
                      <a:pt x="90" y="91"/>
                    </a:cubicBezTo>
                    <a:cubicBezTo>
                      <a:pt x="58" y="99"/>
                      <a:pt x="31" y="105"/>
                      <a:pt x="1" y="113"/>
                    </a:cubicBezTo>
                    <a:cubicBezTo>
                      <a:pt x="0" y="78"/>
                      <a:pt x="3" y="47"/>
                      <a:pt x="19" y="19"/>
                    </a:cubicBezTo>
                    <a:cubicBezTo>
                      <a:pt x="29" y="1"/>
                      <a:pt x="43" y="0"/>
                      <a:pt x="5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3" name="Freeform 24"/>
              <p:cNvSpPr>
                <a:spLocks/>
              </p:cNvSpPr>
              <p:nvPr/>
            </p:nvSpPr>
            <p:spPr bwMode="auto">
              <a:xfrm>
                <a:off x="2974" y="3513"/>
                <a:ext cx="101" cy="180"/>
              </a:xfrm>
              <a:custGeom>
                <a:avLst/>
                <a:gdLst>
                  <a:gd name="T0" fmla="*/ 34 w 56"/>
                  <a:gd name="T1" fmla="*/ 0 h 99"/>
                  <a:gd name="T2" fmla="*/ 53 w 56"/>
                  <a:gd name="T3" fmla="*/ 23 h 99"/>
                  <a:gd name="T4" fmla="*/ 54 w 56"/>
                  <a:gd name="T5" fmla="*/ 43 h 99"/>
                  <a:gd name="T6" fmla="*/ 0 w 56"/>
                  <a:gd name="T7" fmla="*/ 99 h 99"/>
                  <a:gd name="T8" fmla="*/ 14 w 56"/>
                  <a:gd name="T9" fmla="*/ 19 h 99"/>
                  <a:gd name="T10" fmla="*/ 34 w 56"/>
                  <a:gd name="T11" fmla="*/ 0 h 99"/>
                </a:gdLst>
                <a:ahLst/>
                <a:cxnLst>
                  <a:cxn ang="0">
                    <a:pos x="T0" y="T1"/>
                  </a:cxn>
                  <a:cxn ang="0">
                    <a:pos x="T2" y="T3"/>
                  </a:cxn>
                  <a:cxn ang="0">
                    <a:pos x="T4" y="T5"/>
                  </a:cxn>
                  <a:cxn ang="0">
                    <a:pos x="T6" y="T7"/>
                  </a:cxn>
                  <a:cxn ang="0">
                    <a:pos x="T8" y="T9"/>
                  </a:cxn>
                  <a:cxn ang="0">
                    <a:pos x="T10" y="T11"/>
                  </a:cxn>
                </a:cxnLst>
                <a:rect l="0" t="0" r="r" b="b"/>
                <a:pathLst>
                  <a:path w="56" h="99">
                    <a:moveTo>
                      <a:pt x="34" y="0"/>
                    </a:moveTo>
                    <a:cubicBezTo>
                      <a:pt x="40" y="8"/>
                      <a:pt x="48" y="15"/>
                      <a:pt x="53" y="23"/>
                    </a:cubicBezTo>
                    <a:cubicBezTo>
                      <a:pt x="56" y="28"/>
                      <a:pt x="54" y="36"/>
                      <a:pt x="54" y="43"/>
                    </a:cubicBezTo>
                    <a:cubicBezTo>
                      <a:pt x="54" y="83"/>
                      <a:pt x="48" y="90"/>
                      <a:pt x="0" y="99"/>
                    </a:cubicBezTo>
                    <a:cubicBezTo>
                      <a:pt x="14" y="19"/>
                      <a:pt x="14" y="19"/>
                      <a:pt x="14" y="19"/>
                    </a:cubicBezTo>
                    <a:cubicBezTo>
                      <a:pt x="16" y="11"/>
                      <a:pt x="27" y="6"/>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4" name="Freeform 25"/>
              <p:cNvSpPr>
                <a:spLocks/>
              </p:cNvSpPr>
              <p:nvPr/>
            </p:nvSpPr>
            <p:spPr bwMode="auto">
              <a:xfrm>
                <a:off x="2814" y="3156"/>
                <a:ext cx="258" cy="546"/>
              </a:xfrm>
              <a:custGeom>
                <a:avLst/>
                <a:gdLst>
                  <a:gd name="T0" fmla="*/ 142 w 142"/>
                  <a:gd name="T1" fmla="*/ 0 h 301"/>
                  <a:gd name="T2" fmla="*/ 142 w 142"/>
                  <a:gd name="T3" fmla="*/ 188 h 301"/>
                  <a:gd name="T4" fmla="*/ 87 w 142"/>
                  <a:gd name="T5" fmla="*/ 225 h 301"/>
                  <a:gd name="T6" fmla="*/ 79 w 142"/>
                  <a:gd name="T7" fmla="*/ 301 h 301"/>
                  <a:gd name="T8" fmla="*/ 44 w 142"/>
                  <a:gd name="T9" fmla="*/ 299 h 301"/>
                  <a:gd name="T10" fmla="*/ 17 w 142"/>
                  <a:gd name="T11" fmla="*/ 0 h 301"/>
                  <a:gd name="T12" fmla="*/ 142 w 142"/>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42" h="301">
                    <a:moveTo>
                      <a:pt x="142" y="0"/>
                    </a:moveTo>
                    <a:cubicBezTo>
                      <a:pt x="142" y="61"/>
                      <a:pt x="142" y="124"/>
                      <a:pt x="142" y="188"/>
                    </a:cubicBezTo>
                    <a:cubicBezTo>
                      <a:pt x="105" y="181"/>
                      <a:pt x="93" y="189"/>
                      <a:pt x="87" y="225"/>
                    </a:cubicBezTo>
                    <a:cubicBezTo>
                      <a:pt x="84" y="250"/>
                      <a:pt x="82" y="275"/>
                      <a:pt x="79" y="301"/>
                    </a:cubicBezTo>
                    <a:cubicBezTo>
                      <a:pt x="67" y="301"/>
                      <a:pt x="55" y="300"/>
                      <a:pt x="44" y="299"/>
                    </a:cubicBezTo>
                    <a:cubicBezTo>
                      <a:pt x="14" y="226"/>
                      <a:pt x="0" y="64"/>
                      <a:pt x="17" y="0"/>
                    </a:cubicBezTo>
                    <a:cubicBezTo>
                      <a:pt x="58" y="0"/>
                      <a:pt x="101" y="0"/>
                      <a:pt x="1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5" name="Freeform 26"/>
              <p:cNvSpPr>
                <a:spLocks/>
              </p:cNvSpPr>
              <p:nvPr/>
            </p:nvSpPr>
            <p:spPr bwMode="auto">
              <a:xfrm>
                <a:off x="2720" y="3548"/>
                <a:ext cx="156" cy="260"/>
              </a:xfrm>
              <a:custGeom>
                <a:avLst/>
                <a:gdLst>
                  <a:gd name="T0" fmla="*/ 86 w 86"/>
                  <a:gd name="T1" fmla="*/ 112 h 143"/>
                  <a:gd name="T2" fmla="*/ 78 w 86"/>
                  <a:gd name="T3" fmla="*/ 121 h 143"/>
                  <a:gd name="T4" fmla="*/ 7 w 86"/>
                  <a:gd name="T5" fmla="*/ 143 h 143"/>
                  <a:gd name="T6" fmla="*/ 18 w 86"/>
                  <a:gd name="T7" fmla="*/ 23 h 143"/>
                  <a:gd name="T8" fmla="*/ 56 w 86"/>
                  <a:gd name="T9" fmla="*/ 18 h 143"/>
                  <a:gd name="T10" fmla="*/ 86 w 86"/>
                  <a:gd name="T11" fmla="*/ 112 h 143"/>
                </a:gdLst>
                <a:ahLst/>
                <a:cxnLst>
                  <a:cxn ang="0">
                    <a:pos x="T0" y="T1"/>
                  </a:cxn>
                  <a:cxn ang="0">
                    <a:pos x="T2" y="T3"/>
                  </a:cxn>
                  <a:cxn ang="0">
                    <a:pos x="T4" y="T5"/>
                  </a:cxn>
                  <a:cxn ang="0">
                    <a:pos x="T6" y="T7"/>
                  </a:cxn>
                  <a:cxn ang="0">
                    <a:pos x="T8" y="T9"/>
                  </a:cxn>
                  <a:cxn ang="0">
                    <a:pos x="T10" y="T11"/>
                  </a:cxn>
                </a:cxnLst>
                <a:rect l="0" t="0" r="r" b="b"/>
                <a:pathLst>
                  <a:path w="86" h="143">
                    <a:moveTo>
                      <a:pt x="86" y="112"/>
                    </a:moveTo>
                    <a:cubicBezTo>
                      <a:pt x="86" y="114"/>
                      <a:pt x="81" y="120"/>
                      <a:pt x="78" y="121"/>
                    </a:cubicBezTo>
                    <a:cubicBezTo>
                      <a:pt x="55" y="129"/>
                      <a:pt x="32" y="135"/>
                      <a:pt x="7" y="143"/>
                    </a:cubicBezTo>
                    <a:cubicBezTo>
                      <a:pt x="0" y="98"/>
                      <a:pt x="3" y="60"/>
                      <a:pt x="18" y="23"/>
                    </a:cubicBezTo>
                    <a:cubicBezTo>
                      <a:pt x="26" y="3"/>
                      <a:pt x="48" y="0"/>
                      <a:pt x="56" y="18"/>
                    </a:cubicBezTo>
                    <a:cubicBezTo>
                      <a:pt x="69" y="48"/>
                      <a:pt x="77" y="81"/>
                      <a:pt x="86"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6" name="Freeform 27"/>
              <p:cNvSpPr>
                <a:spLocks/>
              </p:cNvSpPr>
              <p:nvPr/>
            </p:nvSpPr>
            <p:spPr bwMode="auto">
              <a:xfrm>
                <a:off x="2480" y="3635"/>
                <a:ext cx="189" cy="182"/>
              </a:xfrm>
              <a:custGeom>
                <a:avLst/>
                <a:gdLst>
                  <a:gd name="T0" fmla="*/ 104 w 104"/>
                  <a:gd name="T1" fmla="*/ 100 h 100"/>
                  <a:gd name="T2" fmla="*/ 2 w 104"/>
                  <a:gd name="T3" fmla="*/ 100 h 100"/>
                  <a:gd name="T4" fmla="*/ 29 w 104"/>
                  <a:gd name="T5" fmla="*/ 5 h 100"/>
                  <a:gd name="T6" fmla="*/ 42 w 104"/>
                  <a:gd name="T7" fmla="*/ 1 h 100"/>
                  <a:gd name="T8" fmla="*/ 75 w 104"/>
                  <a:gd name="T9" fmla="*/ 24 h 100"/>
                  <a:gd name="T10" fmla="*/ 104 w 104"/>
                  <a:gd name="T11" fmla="*/ 100 h 100"/>
                </a:gdLst>
                <a:ahLst/>
                <a:cxnLst>
                  <a:cxn ang="0">
                    <a:pos x="T0" y="T1"/>
                  </a:cxn>
                  <a:cxn ang="0">
                    <a:pos x="T2" y="T3"/>
                  </a:cxn>
                  <a:cxn ang="0">
                    <a:pos x="T4" y="T5"/>
                  </a:cxn>
                  <a:cxn ang="0">
                    <a:pos x="T6" y="T7"/>
                  </a:cxn>
                  <a:cxn ang="0">
                    <a:pos x="T8" y="T9"/>
                  </a:cxn>
                  <a:cxn ang="0">
                    <a:pos x="T10" y="T11"/>
                  </a:cxn>
                </a:cxnLst>
                <a:rect l="0" t="0" r="r" b="b"/>
                <a:pathLst>
                  <a:path w="104" h="100">
                    <a:moveTo>
                      <a:pt x="104" y="100"/>
                    </a:moveTo>
                    <a:cubicBezTo>
                      <a:pt x="66" y="100"/>
                      <a:pt x="35" y="100"/>
                      <a:pt x="2" y="100"/>
                    </a:cubicBezTo>
                    <a:cubicBezTo>
                      <a:pt x="0" y="64"/>
                      <a:pt x="9" y="33"/>
                      <a:pt x="29" y="5"/>
                    </a:cubicBezTo>
                    <a:cubicBezTo>
                      <a:pt x="31" y="2"/>
                      <a:pt x="39" y="0"/>
                      <a:pt x="42" y="1"/>
                    </a:cubicBezTo>
                    <a:cubicBezTo>
                      <a:pt x="54" y="8"/>
                      <a:pt x="70" y="14"/>
                      <a:pt x="75" y="24"/>
                    </a:cubicBezTo>
                    <a:cubicBezTo>
                      <a:pt x="87" y="47"/>
                      <a:pt x="94" y="72"/>
                      <a:pt x="104"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7" name="Freeform 28"/>
              <p:cNvSpPr>
                <a:spLocks/>
              </p:cNvSpPr>
              <p:nvPr/>
            </p:nvSpPr>
            <p:spPr bwMode="auto">
              <a:xfrm>
                <a:off x="1035" y="2516"/>
                <a:ext cx="270" cy="266"/>
              </a:xfrm>
              <a:custGeom>
                <a:avLst/>
                <a:gdLst>
                  <a:gd name="T0" fmla="*/ 76 w 149"/>
                  <a:gd name="T1" fmla="*/ 10 h 146"/>
                  <a:gd name="T2" fmla="*/ 139 w 149"/>
                  <a:gd name="T3" fmla="*/ 66 h 146"/>
                  <a:gd name="T4" fmla="*/ 85 w 149"/>
                  <a:gd name="T5" fmla="*/ 145 h 146"/>
                  <a:gd name="T6" fmla="*/ 78 w 149"/>
                  <a:gd name="T7" fmla="*/ 146 h 146"/>
                  <a:gd name="T8" fmla="*/ 89 w 149"/>
                  <a:gd name="T9" fmla="*/ 84 h 146"/>
                  <a:gd name="T10" fmla="*/ 49 w 149"/>
                  <a:gd name="T11" fmla="*/ 111 h 146"/>
                  <a:gd name="T12" fmla="*/ 64 w 149"/>
                  <a:gd name="T13" fmla="*/ 62 h 146"/>
                  <a:gd name="T14" fmla="*/ 60 w 149"/>
                  <a:gd name="T15" fmla="*/ 57 h 146"/>
                  <a:gd name="T16" fmla="*/ 0 w 149"/>
                  <a:gd name="T17" fmla="*/ 86 h 146"/>
                  <a:gd name="T18" fmla="*/ 76 w 149"/>
                  <a:gd name="T19"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6">
                    <a:moveTo>
                      <a:pt x="76" y="10"/>
                    </a:moveTo>
                    <a:cubicBezTo>
                      <a:pt x="110" y="0"/>
                      <a:pt x="149" y="26"/>
                      <a:pt x="139" y="66"/>
                    </a:cubicBezTo>
                    <a:cubicBezTo>
                      <a:pt x="131" y="99"/>
                      <a:pt x="125" y="134"/>
                      <a:pt x="85" y="145"/>
                    </a:cubicBezTo>
                    <a:cubicBezTo>
                      <a:pt x="83" y="146"/>
                      <a:pt x="81" y="145"/>
                      <a:pt x="78" y="146"/>
                    </a:cubicBezTo>
                    <a:cubicBezTo>
                      <a:pt x="77" y="125"/>
                      <a:pt x="98" y="108"/>
                      <a:pt x="89" y="84"/>
                    </a:cubicBezTo>
                    <a:cubicBezTo>
                      <a:pt x="76" y="93"/>
                      <a:pt x="65" y="101"/>
                      <a:pt x="49" y="111"/>
                    </a:cubicBezTo>
                    <a:cubicBezTo>
                      <a:pt x="55" y="91"/>
                      <a:pt x="59" y="77"/>
                      <a:pt x="64" y="62"/>
                    </a:cubicBezTo>
                    <a:cubicBezTo>
                      <a:pt x="62" y="60"/>
                      <a:pt x="61" y="59"/>
                      <a:pt x="60" y="57"/>
                    </a:cubicBezTo>
                    <a:cubicBezTo>
                      <a:pt x="41" y="66"/>
                      <a:pt x="22" y="76"/>
                      <a:pt x="0" y="86"/>
                    </a:cubicBezTo>
                    <a:cubicBezTo>
                      <a:pt x="18" y="51"/>
                      <a:pt x="38" y="22"/>
                      <a:pt x="7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8" name="Freeform 29"/>
              <p:cNvSpPr>
                <a:spLocks/>
              </p:cNvSpPr>
              <p:nvPr/>
            </p:nvSpPr>
            <p:spPr bwMode="auto">
              <a:xfrm>
                <a:off x="1249" y="1772"/>
                <a:ext cx="164" cy="739"/>
              </a:xfrm>
              <a:custGeom>
                <a:avLst/>
                <a:gdLst>
                  <a:gd name="T0" fmla="*/ 81 w 90"/>
                  <a:gd name="T1" fmla="*/ 0 h 407"/>
                  <a:gd name="T2" fmla="*/ 10 w 90"/>
                  <a:gd name="T3" fmla="*/ 407 h 407"/>
                  <a:gd name="T4" fmla="*/ 2 w 90"/>
                  <a:gd name="T5" fmla="*/ 406 h 407"/>
                  <a:gd name="T6" fmla="*/ 1 w 90"/>
                  <a:gd name="T7" fmla="*/ 394 h 407"/>
                  <a:gd name="T8" fmla="*/ 9 w 90"/>
                  <a:gd name="T9" fmla="*/ 374 h 407"/>
                  <a:gd name="T10" fmla="*/ 58 w 90"/>
                  <a:gd name="T11" fmla="*/ 148 h 407"/>
                  <a:gd name="T12" fmla="*/ 73 w 90"/>
                  <a:gd name="T13" fmla="*/ 18 h 407"/>
                  <a:gd name="T14" fmla="*/ 81 w 90"/>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407">
                    <a:moveTo>
                      <a:pt x="81" y="0"/>
                    </a:moveTo>
                    <a:cubicBezTo>
                      <a:pt x="88" y="141"/>
                      <a:pt x="90" y="281"/>
                      <a:pt x="10" y="407"/>
                    </a:cubicBezTo>
                    <a:cubicBezTo>
                      <a:pt x="7" y="406"/>
                      <a:pt x="4" y="406"/>
                      <a:pt x="2" y="406"/>
                    </a:cubicBezTo>
                    <a:cubicBezTo>
                      <a:pt x="1" y="402"/>
                      <a:pt x="0" y="398"/>
                      <a:pt x="1" y="394"/>
                    </a:cubicBezTo>
                    <a:cubicBezTo>
                      <a:pt x="3" y="387"/>
                      <a:pt x="6" y="381"/>
                      <a:pt x="9" y="374"/>
                    </a:cubicBezTo>
                    <a:cubicBezTo>
                      <a:pt x="46" y="303"/>
                      <a:pt x="59" y="228"/>
                      <a:pt x="58" y="148"/>
                    </a:cubicBezTo>
                    <a:cubicBezTo>
                      <a:pt x="57" y="105"/>
                      <a:pt x="67" y="61"/>
                      <a:pt x="73" y="18"/>
                    </a:cubicBezTo>
                    <a:cubicBezTo>
                      <a:pt x="74" y="12"/>
                      <a:pt x="77" y="6"/>
                      <a:pt x="8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9" name="Freeform 30"/>
              <p:cNvSpPr>
                <a:spLocks/>
              </p:cNvSpPr>
              <p:nvPr/>
            </p:nvSpPr>
            <p:spPr bwMode="auto">
              <a:xfrm>
                <a:off x="1403" y="317"/>
                <a:ext cx="2742" cy="3609"/>
              </a:xfrm>
              <a:custGeom>
                <a:avLst/>
                <a:gdLst>
                  <a:gd name="T0" fmla="*/ 1506 w 1510"/>
                  <a:gd name="T1" fmla="*/ 1321 h 1987"/>
                  <a:gd name="T2" fmla="*/ 1496 w 1510"/>
                  <a:gd name="T3" fmla="*/ 1350 h 1987"/>
                  <a:gd name="T4" fmla="*/ 1446 w 1510"/>
                  <a:gd name="T5" fmla="*/ 1390 h 1987"/>
                  <a:gd name="T6" fmla="*/ 1431 w 1510"/>
                  <a:gd name="T7" fmla="*/ 1410 h 1987"/>
                  <a:gd name="T8" fmla="*/ 1392 w 1510"/>
                  <a:gd name="T9" fmla="*/ 1621 h 1987"/>
                  <a:gd name="T10" fmla="*/ 1410 w 1510"/>
                  <a:gd name="T11" fmla="*/ 1811 h 1987"/>
                  <a:gd name="T12" fmla="*/ 1417 w 1510"/>
                  <a:gd name="T13" fmla="*/ 1847 h 1987"/>
                  <a:gd name="T14" fmla="*/ 1409 w 1510"/>
                  <a:gd name="T15" fmla="*/ 1862 h 1987"/>
                  <a:gd name="T16" fmla="*/ 1389 w 1510"/>
                  <a:gd name="T17" fmla="*/ 1811 h 1987"/>
                  <a:gd name="T18" fmla="*/ 1362 w 1510"/>
                  <a:gd name="T19" fmla="*/ 1777 h 1987"/>
                  <a:gd name="T20" fmla="*/ 1313 w 1510"/>
                  <a:gd name="T21" fmla="*/ 1788 h 1987"/>
                  <a:gd name="T22" fmla="*/ 1293 w 1510"/>
                  <a:gd name="T23" fmla="*/ 1918 h 1987"/>
                  <a:gd name="T24" fmla="*/ 1295 w 1510"/>
                  <a:gd name="T25" fmla="*/ 1940 h 1987"/>
                  <a:gd name="T26" fmla="*/ 1267 w 1510"/>
                  <a:gd name="T27" fmla="*/ 1951 h 1987"/>
                  <a:gd name="T28" fmla="*/ 1243 w 1510"/>
                  <a:gd name="T29" fmla="*/ 1893 h 1987"/>
                  <a:gd name="T30" fmla="*/ 1228 w 1510"/>
                  <a:gd name="T31" fmla="*/ 1870 h 1987"/>
                  <a:gd name="T32" fmla="*/ 1178 w 1510"/>
                  <a:gd name="T33" fmla="*/ 1873 h 1987"/>
                  <a:gd name="T34" fmla="*/ 1156 w 1510"/>
                  <a:gd name="T35" fmla="*/ 1945 h 1987"/>
                  <a:gd name="T36" fmla="*/ 1155 w 1510"/>
                  <a:gd name="T37" fmla="*/ 1980 h 1987"/>
                  <a:gd name="T38" fmla="*/ 1086 w 1510"/>
                  <a:gd name="T39" fmla="*/ 1985 h 1987"/>
                  <a:gd name="T40" fmla="*/ 983 w 1510"/>
                  <a:gd name="T41" fmla="*/ 1974 h 1987"/>
                  <a:gd name="T42" fmla="*/ 958 w 1510"/>
                  <a:gd name="T43" fmla="*/ 1950 h 1987"/>
                  <a:gd name="T44" fmla="*/ 936 w 1510"/>
                  <a:gd name="T45" fmla="*/ 1716 h 1987"/>
                  <a:gd name="T46" fmla="*/ 943 w 1510"/>
                  <a:gd name="T47" fmla="*/ 1575 h 1987"/>
                  <a:gd name="T48" fmla="*/ 913 w 1510"/>
                  <a:gd name="T49" fmla="*/ 1545 h 1987"/>
                  <a:gd name="T50" fmla="*/ 867 w 1510"/>
                  <a:gd name="T51" fmla="*/ 1549 h 1987"/>
                  <a:gd name="T52" fmla="*/ 802 w 1510"/>
                  <a:gd name="T53" fmla="*/ 1546 h 1987"/>
                  <a:gd name="T54" fmla="*/ 776 w 1510"/>
                  <a:gd name="T55" fmla="*/ 1566 h 1987"/>
                  <a:gd name="T56" fmla="*/ 781 w 1510"/>
                  <a:gd name="T57" fmla="*/ 1759 h 1987"/>
                  <a:gd name="T58" fmla="*/ 783 w 1510"/>
                  <a:gd name="T59" fmla="*/ 1773 h 1987"/>
                  <a:gd name="T60" fmla="*/ 723 w 1510"/>
                  <a:gd name="T61" fmla="*/ 1834 h 1987"/>
                  <a:gd name="T62" fmla="*/ 720 w 1510"/>
                  <a:gd name="T63" fmla="*/ 1908 h 1987"/>
                  <a:gd name="T64" fmla="*/ 716 w 1510"/>
                  <a:gd name="T65" fmla="*/ 1924 h 1987"/>
                  <a:gd name="T66" fmla="*/ 709 w 1510"/>
                  <a:gd name="T67" fmla="*/ 1924 h 1987"/>
                  <a:gd name="T68" fmla="*/ 688 w 1510"/>
                  <a:gd name="T69" fmla="*/ 1861 h 1987"/>
                  <a:gd name="T70" fmla="*/ 665 w 1510"/>
                  <a:gd name="T71" fmla="*/ 1829 h 1987"/>
                  <a:gd name="T72" fmla="*/ 601 w 1510"/>
                  <a:gd name="T73" fmla="*/ 1845 h 1987"/>
                  <a:gd name="T74" fmla="*/ 577 w 1510"/>
                  <a:gd name="T75" fmla="*/ 1925 h 1987"/>
                  <a:gd name="T76" fmla="*/ 449 w 1510"/>
                  <a:gd name="T77" fmla="*/ 1899 h 1987"/>
                  <a:gd name="T78" fmla="*/ 350 w 1510"/>
                  <a:gd name="T79" fmla="*/ 1851 h 1987"/>
                  <a:gd name="T80" fmla="*/ 335 w 1510"/>
                  <a:gd name="T81" fmla="*/ 1830 h 1987"/>
                  <a:gd name="T82" fmla="*/ 289 w 1510"/>
                  <a:gd name="T83" fmla="*/ 1623 h 1987"/>
                  <a:gd name="T84" fmla="*/ 144 w 1510"/>
                  <a:gd name="T85" fmla="*/ 1303 h 1987"/>
                  <a:gd name="T86" fmla="*/ 22 w 1510"/>
                  <a:gd name="T87" fmla="*/ 691 h 1987"/>
                  <a:gd name="T88" fmla="*/ 316 w 1510"/>
                  <a:gd name="T89" fmla="*/ 201 h 1987"/>
                  <a:gd name="T90" fmla="*/ 753 w 1510"/>
                  <a:gd name="T91" fmla="*/ 18 h 1987"/>
                  <a:gd name="T92" fmla="*/ 1139 w 1510"/>
                  <a:gd name="T93" fmla="*/ 23 h 1987"/>
                  <a:gd name="T94" fmla="*/ 1241 w 1510"/>
                  <a:gd name="T95" fmla="*/ 50 h 1987"/>
                  <a:gd name="T96" fmla="*/ 980 w 1510"/>
                  <a:gd name="T97" fmla="*/ 446 h 1987"/>
                  <a:gd name="T98" fmla="*/ 932 w 1510"/>
                  <a:gd name="T99" fmla="*/ 776 h 1987"/>
                  <a:gd name="T100" fmla="*/ 985 w 1510"/>
                  <a:gd name="T101" fmla="*/ 952 h 1987"/>
                  <a:gd name="T102" fmla="*/ 1084 w 1510"/>
                  <a:gd name="T103" fmla="*/ 1026 h 1987"/>
                  <a:gd name="T104" fmla="*/ 1342 w 1510"/>
                  <a:gd name="T105" fmla="*/ 1011 h 1987"/>
                  <a:gd name="T106" fmla="*/ 1398 w 1510"/>
                  <a:gd name="T107" fmla="*/ 1068 h 1987"/>
                  <a:gd name="T108" fmla="*/ 1459 w 1510"/>
                  <a:gd name="T109" fmla="*/ 1105 h 1987"/>
                  <a:gd name="T110" fmla="*/ 1474 w 1510"/>
                  <a:gd name="T111" fmla="*/ 1125 h 1987"/>
                  <a:gd name="T112" fmla="*/ 1506 w 1510"/>
                  <a:gd name="T113" fmla="*/ 1321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0" h="1987">
                    <a:moveTo>
                      <a:pt x="1506" y="1321"/>
                    </a:moveTo>
                    <a:cubicBezTo>
                      <a:pt x="1510" y="1334"/>
                      <a:pt x="1507" y="1342"/>
                      <a:pt x="1496" y="1350"/>
                    </a:cubicBezTo>
                    <a:cubicBezTo>
                      <a:pt x="1479" y="1363"/>
                      <a:pt x="1462" y="1376"/>
                      <a:pt x="1446" y="1390"/>
                    </a:cubicBezTo>
                    <a:cubicBezTo>
                      <a:pt x="1440" y="1395"/>
                      <a:pt x="1434" y="1403"/>
                      <a:pt x="1431" y="1410"/>
                    </a:cubicBezTo>
                    <a:cubicBezTo>
                      <a:pt x="1401" y="1477"/>
                      <a:pt x="1394" y="1549"/>
                      <a:pt x="1392" y="1621"/>
                    </a:cubicBezTo>
                    <a:cubicBezTo>
                      <a:pt x="1390" y="1685"/>
                      <a:pt x="1395" y="1749"/>
                      <a:pt x="1410" y="1811"/>
                    </a:cubicBezTo>
                    <a:cubicBezTo>
                      <a:pt x="1413" y="1823"/>
                      <a:pt x="1416" y="1835"/>
                      <a:pt x="1417" y="1847"/>
                    </a:cubicBezTo>
                    <a:cubicBezTo>
                      <a:pt x="1418" y="1851"/>
                      <a:pt x="1413" y="1855"/>
                      <a:pt x="1409" y="1862"/>
                    </a:cubicBezTo>
                    <a:cubicBezTo>
                      <a:pt x="1402" y="1843"/>
                      <a:pt x="1397" y="1826"/>
                      <a:pt x="1389" y="1811"/>
                    </a:cubicBezTo>
                    <a:cubicBezTo>
                      <a:pt x="1382" y="1799"/>
                      <a:pt x="1372" y="1787"/>
                      <a:pt x="1362" y="1777"/>
                    </a:cubicBezTo>
                    <a:cubicBezTo>
                      <a:pt x="1344" y="1761"/>
                      <a:pt x="1325" y="1766"/>
                      <a:pt x="1313" y="1788"/>
                    </a:cubicBezTo>
                    <a:cubicBezTo>
                      <a:pt x="1290" y="1829"/>
                      <a:pt x="1292" y="1874"/>
                      <a:pt x="1293" y="1918"/>
                    </a:cubicBezTo>
                    <a:cubicBezTo>
                      <a:pt x="1293" y="1925"/>
                      <a:pt x="1294" y="1932"/>
                      <a:pt x="1295" y="1940"/>
                    </a:cubicBezTo>
                    <a:cubicBezTo>
                      <a:pt x="1286" y="1944"/>
                      <a:pt x="1277" y="1947"/>
                      <a:pt x="1267" y="1951"/>
                    </a:cubicBezTo>
                    <a:cubicBezTo>
                      <a:pt x="1259" y="1931"/>
                      <a:pt x="1251" y="1912"/>
                      <a:pt x="1243" y="1893"/>
                    </a:cubicBezTo>
                    <a:cubicBezTo>
                      <a:pt x="1239" y="1885"/>
                      <a:pt x="1234" y="1877"/>
                      <a:pt x="1228" y="1870"/>
                    </a:cubicBezTo>
                    <a:cubicBezTo>
                      <a:pt x="1211" y="1852"/>
                      <a:pt x="1188" y="1852"/>
                      <a:pt x="1178" y="1873"/>
                    </a:cubicBezTo>
                    <a:cubicBezTo>
                      <a:pt x="1167" y="1896"/>
                      <a:pt x="1162" y="1921"/>
                      <a:pt x="1156" y="1945"/>
                    </a:cubicBezTo>
                    <a:cubicBezTo>
                      <a:pt x="1154" y="1955"/>
                      <a:pt x="1155" y="1966"/>
                      <a:pt x="1155" y="1980"/>
                    </a:cubicBezTo>
                    <a:cubicBezTo>
                      <a:pt x="1132" y="1982"/>
                      <a:pt x="1109" y="1987"/>
                      <a:pt x="1086" y="1985"/>
                    </a:cubicBezTo>
                    <a:cubicBezTo>
                      <a:pt x="1052" y="1984"/>
                      <a:pt x="1017" y="1978"/>
                      <a:pt x="983" y="1974"/>
                    </a:cubicBezTo>
                    <a:cubicBezTo>
                      <a:pt x="969" y="1972"/>
                      <a:pt x="962" y="1965"/>
                      <a:pt x="958" y="1950"/>
                    </a:cubicBezTo>
                    <a:cubicBezTo>
                      <a:pt x="937" y="1874"/>
                      <a:pt x="935" y="1795"/>
                      <a:pt x="936" y="1716"/>
                    </a:cubicBezTo>
                    <a:cubicBezTo>
                      <a:pt x="936" y="1669"/>
                      <a:pt x="940" y="1622"/>
                      <a:pt x="943" y="1575"/>
                    </a:cubicBezTo>
                    <a:cubicBezTo>
                      <a:pt x="944" y="1552"/>
                      <a:pt x="936" y="1543"/>
                      <a:pt x="913" y="1545"/>
                    </a:cubicBezTo>
                    <a:cubicBezTo>
                      <a:pt x="898" y="1546"/>
                      <a:pt x="883" y="1549"/>
                      <a:pt x="867" y="1549"/>
                    </a:cubicBezTo>
                    <a:cubicBezTo>
                      <a:pt x="846" y="1549"/>
                      <a:pt x="823" y="1549"/>
                      <a:pt x="802" y="1546"/>
                    </a:cubicBezTo>
                    <a:cubicBezTo>
                      <a:pt x="784" y="1544"/>
                      <a:pt x="778" y="1549"/>
                      <a:pt x="776" y="1566"/>
                    </a:cubicBezTo>
                    <a:cubicBezTo>
                      <a:pt x="768" y="1631"/>
                      <a:pt x="774" y="1695"/>
                      <a:pt x="781" y="1759"/>
                    </a:cubicBezTo>
                    <a:cubicBezTo>
                      <a:pt x="781" y="1764"/>
                      <a:pt x="782" y="1768"/>
                      <a:pt x="783" y="1773"/>
                    </a:cubicBezTo>
                    <a:cubicBezTo>
                      <a:pt x="737" y="1778"/>
                      <a:pt x="728" y="1786"/>
                      <a:pt x="723" y="1834"/>
                    </a:cubicBezTo>
                    <a:cubicBezTo>
                      <a:pt x="721" y="1858"/>
                      <a:pt x="721" y="1883"/>
                      <a:pt x="720" y="1908"/>
                    </a:cubicBezTo>
                    <a:cubicBezTo>
                      <a:pt x="720" y="1913"/>
                      <a:pt x="717" y="1919"/>
                      <a:pt x="716" y="1924"/>
                    </a:cubicBezTo>
                    <a:cubicBezTo>
                      <a:pt x="713" y="1924"/>
                      <a:pt x="711" y="1924"/>
                      <a:pt x="709" y="1924"/>
                    </a:cubicBezTo>
                    <a:cubicBezTo>
                      <a:pt x="702" y="1903"/>
                      <a:pt x="696" y="1881"/>
                      <a:pt x="688" y="1861"/>
                    </a:cubicBezTo>
                    <a:cubicBezTo>
                      <a:pt x="683" y="1849"/>
                      <a:pt x="675" y="1837"/>
                      <a:pt x="665" y="1829"/>
                    </a:cubicBezTo>
                    <a:cubicBezTo>
                      <a:pt x="638" y="1805"/>
                      <a:pt x="613" y="1811"/>
                      <a:pt x="601" y="1845"/>
                    </a:cubicBezTo>
                    <a:cubicBezTo>
                      <a:pt x="591" y="1871"/>
                      <a:pt x="585" y="1897"/>
                      <a:pt x="577" y="1925"/>
                    </a:cubicBezTo>
                    <a:cubicBezTo>
                      <a:pt x="534" y="1924"/>
                      <a:pt x="490" y="1915"/>
                      <a:pt x="449" y="1899"/>
                    </a:cubicBezTo>
                    <a:cubicBezTo>
                      <a:pt x="415" y="1885"/>
                      <a:pt x="382" y="1868"/>
                      <a:pt x="350" y="1851"/>
                    </a:cubicBezTo>
                    <a:cubicBezTo>
                      <a:pt x="343" y="1847"/>
                      <a:pt x="335" y="1837"/>
                      <a:pt x="335" y="1830"/>
                    </a:cubicBezTo>
                    <a:cubicBezTo>
                      <a:pt x="337" y="1757"/>
                      <a:pt x="312" y="1690"/>
                      <a:pt x="289" y="1623"/>
                    </a:cubicBezTo>
                    <a:cubicBezTo>
                      <a:pt x="250" y="1511"/>
                      <a:pt x="199" y="1406"/>
                      <a:pt x="144" y="1303"/>
                    </a:cubicBezTo>
                    <a:cubicBezTo>
                      <a:pt x="42" y="1111"/>
                      <a:pt x="0" y="907"/>
                      <a:pt x="22" y="691"/>
                    </a:cubicBezTo>
                    <a:cubicBezTo>
                      <a:pt x="44" y="482"/>
                      <a:pt x="142" y="319"/>
                      <a:pt x="316" y="201"/>
                    </a:cubicBezTo>
                    <a:cubicBezTo>
                      <a:pt x="450" y="110"/>
                      <a:pt x="591" y="39"/>
                      <a:pt x="753" y="18"/>
                    </a:cubicBezTo>
                    <a:cubicBezTo>
                      <a:pt x="881" y="1"/>
                      <a:pt x="1011" y="0"/>
                      <a:pt x="1139" y="23"/>
                    </a:cubicBezTo>
                    <a:cubicBezTo>
                      <a:pt x="1172" y="29"/>
                      <a:pt x="1204" y="41"/>
                      <a:pt x="1241" y="50"/>
                    </a:cubicBezTo>
                    <a:cubicBezTo>
                      <a:pt x="1092" y="145"/>
                      <a:pt x="1029" y="292"/>
                      <a:pt x="980" y="446"/>
                    </a:cubicBezTo>
                    <a:cubicBezTo>
                      <a:pt x="947" y="553"/>
                      <a:pt x="928" y="663"/>
                      <a:pt x="932" y="776"/>
                    </a:cubicBezTo>
                    <a:cubicBezTo>
                      <a:pt x="934" y="840"/>
                      <a:pt x="952" y="898"/>
                      <a:pt x="985" y="952"/>
                    </a:cubicBezTo>
                    <a:cubicBezTo>
                      <a:pt x="1008" y="990"/>
                      <a:pt x="1044" y="1012"/>
                      <a:pt x="1084" y="1026"/>
                    </a:cubicBezTo>
                    <a:cubicBezTo>
                      <a:pt x="1173" y="1055"/>
                      <a:pt x="1260" y="1055"/>
                      <a:pt x="1342" y="1011"/>
                    </a:cubicBezTo>
                    <a:cubicBezTo>
                      <a:pt x="1361" y="1031"/>
                      <a:pt x="1378" y="1052"/>
                      <a:pt x="1398" y="1068"/>
                    </a:cubicBezTo>
                    <a:cubicBezTo>
                      <a:pt x="1416" y="1083"/>
                      <a:pt x="1438" y="1094"/>
                      <a:pt x="1459" y="1105"/>
                    </a:cubicBezTo>
                    <a:cubicBezTo>
                      <a:pt x="1469" y="1109"/>
                      <a:pt x="1474" y="1113"/>
                      <a:pt x="1474" y="1125"/>
                    </a:cubicBezTo>
                    <a:cubicBezTo>
                      <a:pt x="1475" y="1192"/>
                      <a:pt x="1487" y="1257"/>
                      <a:pt x="1506" y="1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0" name="Freeform 31"/>
              <p:cNvSpPr>
                <a:spLocks noEditPoints="1"/>
              </p:cNvSpPr>
              <p:nvPr/>
            </p:nvSpPr>
            <p:spPr bwMode="auto">
              <a:xfrm>
                <a:off x="3126" y="374"/>
                <a:ext cx="2344" cy="3348"/>
              </a:xfrm>
              <a:custGeom>
                <a:avLst/>
                <a:gdLst>
                  <a:gd name="T0" fmla="*/ 1261 w 1291"/>
                  <a:gd name="T1" fmla="*/ 1686 h 1844"/>
                  <a:gd name="T2" fmla="*/ 988 w 1291"/>
                  <a:gd name="T3" fmla="*/ 1830 h 1844"/>
                  <a:gd name="T4" fmla="*/ 545 w 1291"/>
                  <a:gd name="T5" fmla="*/ 1169 h 1844"/>
                  <a:gd name="T6" fmla="*/ 562 w 1291"/>
                  <a:gd name="T7" fmla="*/ 990 h 1844"/>
                  <a:gd name="T8" fmla="*/ 614 w 1291"/>
                  <a:gd name="T9" fmla="*/ 1003 h 1844"/>
                  <a:gd name="T10" fmla="*/ 565 w 1291"/>
                  <a:gd name="T11" fmla="*/ 934 h 1844"/>
                  <a:gd name="T12" fmla="*/ 550 w 1291"/>
                  <a:gd name="T13" fmla="*/ 922 h 1844"/>
                  <a:gd name="T14" fmla="*/ 539 w 1291"/>
                  <a:gd name="T15" fmla="*/ 1014 h 1844"/>
                  <a:gd name="T16" fmla="*/ 410 w 1291"/>
                  <a:gd name="T17" fmla="*/ 970 h 1844"/>
                  <a:gd name="T18" fmla="*/ 673 w 1291"/>
                  <a:gd name="T19" fmla="*/ 651 h 1844"/>
                  <a:gd name="T20" fmla="*/ 409 w 1291"/>
                  <a:gd name="T21" fmla="*/ 950 h 1844"/>
                  <a:gd name="T22" fmla="*/ 169 w 1291"/>
                  <a:gd name="T23" fmla="*/ 987 h 1844"/>
                  <a:gd name="T24" fmla="*/ 12 w 1291"/>
                  <a:gd name="T25" fmla="*/ 595 h 1844"/>
                  <a:gd name="T26" fmla="*/ 324 w 1291"/>
                  <a:gd name="T27" fmla="*/ 27 h 1844"/>
                  <a:gd name="T28" fmla="*/ 691 w 1291"/>
                  <a:gd name="T29" fmla="*/ 186 h 1844"/>
                  <a:gd name="T30" fmla="*/ 625 w 1291"/>
                  <a:gd name="T31" fmla="*/ 66 h 1844"/>
                  <a:gd name="T32" fmla="*/ 1002 w 1291"/>
                  <a:gd name="T33" fmla="*/ 265 h 1844"/>
                  <a:gd name="T34" fmla="*/ 1067 w 1291"/>
                  <a:gd name="T35" fmla="*/ 1065 h 1844"/>
                  <a:gd name="T36" fmla="*/ 902 w 1291"/>
                  <a:gd name="T37" fmla="*/ 1529 h 1844"/>
                  <a:gd name="T38" fmla="*/ 1077 w 1291"/>
                  <a:gd name="T39" fmla="*/ 1747 h 1844"/>
                  <a:gd name="T40" fmla="*/ 1166 w 1291"/>
                  <a:gd name="T41" fmla="*/ 1624 h 1844"/>
                  <a:gd name="T42" fmla="*/ 1211 w 1291"/>
                  <a:gd name="T43" fmla="*/ 1655 h 1844"/>
                  <a:gd name="T44" fmla="*/ 1288 w 1291"/>
                  <a:gd name="T45" fmla="*/ 1663 h 1844"/>
                  <a:gd name="T46" fmla="*/ 1057 w 1291"/>
                  <a:gd name="T47" fmla="*/ 623 h 1844"/>
                  <a:gd name="T48" fmla="*/ 1012 w 1291"/>
                  <a:gd name="T49" fmla="*/ 624 h 1844"/>
                  <a:gd name="T50" fmla="*/ 1034 w 1291"/>
                  <a:gd name="T51" fmla="*/ 690 h 1844"/>
                  <a:gd name="T52" fmla="*/ 1061 w 1291"/>
                  <a:gd name="T53" fmla="*/ 644 h 1844"/>
                  <a:gd name="T54" fmla="*/ 579 w 1291"/>
                  <a:gd name="T55" fmla="*/ 117 h 1844"/>
                  <a:gd name="T56" fmla="*/ 288 w 1291"/>
                  <a:gd name="T57" fmla="*/ 75 h 1844"/>
                  <a:gd name="T58" fmla="*/ 126 w 1291"/>
                  <a:gd name="T59" fmla="*/ 289 h 1844"/>
                  <a:gd name="T60" fmla="*/ 239 w 1291"/>
                  <a:gd name="T61" fmla="*/ 149 h 1844"/>
                  <a:gd name="T62" fmla="*/ 576 w 1291"/>
                  <a:gd name="T63" fmla="*/ 121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 h="1844">
                    <a:moveTo>
                      <a:pt x="1288" y="1663"/>
                    </a:moveTo>
                    <a:cubicBezTo>
                      <a:pt x="1291" y="1680"/>
                      <a:pt x="1273" y="1682"/>
                      <a:pt x="1261" y="1686"/>
                    </a:cubicBezTo>
                    <a:cubicBezTo>
                      <a:pt x="1226" y="1700"/>
                      <a:pt x="1197" y="1722"/>
                      <a:pt x="1176" y="1753"/>
                    </a:cubicBezTo>
                    <a:cubicBezTo>
                      <a:pt x="1130" y="1821"/>
                      <a:pt x="1068" y="1844"/>
                      <a:pt x="988" y="1830"/>
                    </a:cubicBezTo>
                    <a:cubicBezTo>
                      <a:pt x="859" y="1807"/>
                      <a:pt x="765" y="1734"/>
                      <a:pt x="704" y="1623"/>
                    </a:cubicBezTo>
                    <a:cubicBezTo>
                      <a:pt x="625" y="1481"/>
                      <a:pt x="572" y="1329"/>
                      <a:pt x="545" y="1169"/>
                    </a:cubicBezTo>
                    <a:cubicBezTo>
                      <a:pt x="540" y="1138"/>
                      <a:pt x="538" y="1105"/>
                      <a:pt x="540" y="1073"/>
                    </a:cubicBezTo>
                    <a:cubicBezTo>
                      <a:pt x="543" y="1046"/>
                      <a:pt x="554" y="1019"/>
                      <a:pt x="562" y="990"/>
                    </a:cubicBezTo>
                    <a:cubicBezTo>
                      <a:pt x="577" y="996"/>
                      <a:pt x="586" y="1002"/>
                      <a:pt x="596" y="1004"/>
                    </a:cubicBezTo>
                    <a:cubicBezTo>
                      <a:pt x="602" y="1006"/>
                      <a:pt x="608" y="1004"/>
                      <a:pt x="614" y="1003"/>
                    </a:cubicBezTo>
                    <a:cubicBezTo>
                      <a:pt x="610" y="999"/>
                      <a:pt x="608" y="992"/>
                      <a:pt x="603" y="990"/>
                    </a:cubicBezTo>
                    <a:cubicBezTo>
                      <a:pt x="577" y="980"/>
                      <a:pt x="562" y="964"/>
                      <a:pt x="565" y="934"/>
                    </a:cubicBezTo>
                    <a:cubicBezTo>
                      <a:pt x="565" y="930"/>
                      <a:pt x="558" y="924"/>
                      <a:pt x="555" y="919"/>
                    </a:cubicBezTo>
                    <a:cubicBezTo>
                      <a:pt x="553" y="920"/>
                      <a:pt x="552" y="921"/>
                      <a:pt x="550" y="922"/>
                    </a:cubicBezTo>
                    <a:cubicBezTo>
                      <a:pt x="550" y="928"/>
                      <a:pt x="548" y="935"/>
                      <a:pt x="550" y="941"/>
                    </a:cubicBezTo>
                    <a:cubicBezTo>
                      <a:pt x="559" y="968"/>
                      <a:pt x="554" y="990"/>
                      <a:pt x="539" y="1014"/>
                    </a:cubicBezTo>
                    <a:cubicBezTo>
                      <a:pt x="531" y="1027"/>
                      <a:pt x="529" y="1045"/>
                      <a:pt x="524" y="1063"/>
                    </a:cubicBezTo>
                    <a:cubicBezTo>
                      <a:pt x="476" y="1045"/>
                      <a:pt x="439" y="1014"/>
                      <a:pt x="410" y="970"/>
                    </a:cubicBezTo>
                    <a:cubicBezTo>
                      <a:pt x="528" y="889"/>
                      <a:pt x="617" y="783"/>
                      <a:pt x="678" y="656"/>
                    </a:cubicBezTo>
                    <a:cubicBezTo>
                      <a:pt x="677" y="654"/>
                      <a:pt x="675" y="652"/>
                      <a:pt x="673" y="651"/>
                    </a:cubicBezTo>
                    <a:cubicBezTo>
                      <a:pt x="668" y="656"/>
                      <a:pt x="663" y="661"/>
                      <a:pt x="660" y="667"/>
                    </a:cubicBezTo>
                    <a:cubicBezTo>
                      <a:pt x="597" y="779"/>
                      <a:pt x="516" y="876"/>
                      <a:pt x="409" y="950"/>
                    </a:cubicBezTo>
                    <a:cubicBezTo>
                      <a:pt x="350" y="992"/>
                      <a:pt x="284" y="999"/>
                      <a:pt x="215" y="994"/>
                    </a:cubicBezTo>
                    <a:cubicBezTo>
                      <a:pt x="199" y="993"/>
                      <a:pt x="184" y="990"/>
                      <a:pt x="169" y="987"/>
                    </a:cubicBezTo>
                    <a:cubicBezTo>
                      <a:pt x="76" y="965"/>
                      <a:pt x="19" y="905"/>
                      <a:pt x="7" y="798"/>
                    </a:cubicBezTo>
                    <a:cubicBezTo>
                      <a:pt x="0" y="731"/>
                      <a:pt x="4" y="662"/>
                      <a:pt x="12" y="595"/>
                    </a:cubicBezTo>
                    <a:cubicBezTo>
                      <a:pt x="28" y="451"/>
                      <a:pt x="76" y="318"/>
                      <a:pt x="150" y="193"/>
                    </a:cubicBezTo>
                    <a:cubicBezTo>
                      <a:pt x="193" y="122"/>
                      <a:pt x="247" y="62"/>
                      <a:pt x="324" y="27"/>
                    </a:cubicBezTo>
                    <a:cubicBezTo>
                      <a:pt x="384" y="0"/>
                      <a:pt x="449" y="2"/>
                      <a:pt x="513" y="21"/>
                    </a:cubicBezTo>
                    <a:cubicBezTo>
                      <a:pt x="599" y="47"/>
                      <a:pt x="650" y="112"/>
                      <a:pt x="691" y="186"/>
                    </a:cubicBezTo>
                    <a:cubicBezTo>
                      <a:pt x="695" y="194"/>
                      <a:pt x="700" y="202"/>
                      <a:pt x="706" y="209"/>
                    </a:cubicBezTo>
                    <a:cubicBezTo>
                      <a:pt x="694" y="154"/>
                      <a:pt x="662" y="110"/>
                      <a:pt x="625" y="66"/>
                    </a:cubicBezTo>
                    <a:cubicBezTo>
                      <a:pt x="692" y="57"/>
                      <a:pt x="752" y="70"/>
                      <a:pt x="808" y="98"/>
                    </a:cubicBezTo>
                    <a:cubicBezTo>
                      <a:pt x="887" y="136"/>
                      <a:pt x="948" y="198"/>
                      <a:pt x="1002" y="265"/>
                    </a:cubicBezTo>
                    <a:cubicBezTo>
                      <a:pt x="1101" y="388"/>
                      <a:pt x="1159" y="528"/>
                      <a:pt x="1155" y="688"/>
                    </a:cubicBezTo>
                    <a:cubicBezTo>
                      <a:pt x="1152" y="819"/>
                      <a:pt x="1120" y="946"/>
                      <a:pt x="1067" y="1065"/>
                    </a:cubicBezTo>
                    <a:cubicBezTo>
                      <a:pt x="1032" y="1144"/>
                      <a:pt x="991" y="1221"/>
                      <a:pt x="955" y="1300"/>
                    </a:cubicBezTo>
                    <a:cubicBezTo>
                      <a:pt x="923" y="1372"/>
                      <a:pt x="895" y="1447"/>
                      <a:pt x="902" y="1529"/>
                    </a:cubicBezTo>
                    <a:cubicBezTo>
                      <a:pt x="908" y="1594"/>
                      <a:pt x="930" y="1652"/>
                      <a:pt x="976" y="1700"/>
                    </a:cubicBezTo>
                    <a:cubicBezTo>
                      <a:pt x="1004" y="1729"/>
                      <a:pt x="1038" y="1743"/>
                      <a:pt x="1077" y="1747"/>
                    </a:cubicBezTo>
                    <a:cubicBezTo>
                      <a:pt x="1111" y="1751"/>
                      <a:pt x="1144" y="1724"/>
                      <a:pt x="1153" y="1686"/>
                    </a:cubicBezTo>
                    <a:cubicBezTo>
                      <a:pt x="1158" y="1666"/>
                      <a:pt x="1161" y="1644"/>
                      <a:pt x="1166" y="1624"/>
                    </a:cubicBezTo>
                    <a:cubicBezTo>
                      <a:pt x="1169" y="1614"/>
                      <a:pt x="1176" y="1605"/>
                      <a:pt x="1181" y="1595"/>
                    </a:cubicBezTo>
                    <a:cubicBezTo>
                      <a:pt x="1209" y="1613"/>
                      <a:pt x="1223" y="1637"/>
                      <a:pt x="1211" y="1655"/>
                    </a:cubicBezTo>
                    <a:cubicBezTo>
                      <a:pt x="1228" y="1655"/>
                      <a:pt x="1241" y="1654"/>
                      <a:pt x="1254" y="1656"/>
                    </a:cubicBezTo>
                    <a:cubicBezTo>
                      <a:pt x="1266" y="1657"/>
                      <a:pt x="1287" y="1659"/>
                      <a:pt x="1288" y="1663"/>
                    </a:cubicBezTo>
                    <a:close/>
                    <a:moveTo>
                      <a:pt x="1061" y="644"/>
                    </a:moveTo>
                    <a:cubicBezTo>
                      <a:pt x="1060" y="637"/>
                      <a:pt x="1060" y="629"/>
                      <a:pt x="1057" y="623"/>
                    </a:cubicBezTo>
                    <a:cubicBezTo>
                      <a:pt x="1051" y="614"/>
                      <a:pt x="1042" y="608"/>
                      <a:pt x="1035" y="600"/>
                    </a:cubicBezTo>
                    <a:cubicBezTo>
                      <a:pt x="1027" y="608"/>
                      <a:pt x="1015" y="614"/>
                      <a:pt x="1012" y="624"/>
                    </a:cubicBezTo>
                    <a:cubicBezTo>
                      <a:pt x="1008" y="635"/>
                      <a:pt x="1007" y="651"/>
                      <a:pt x="1011" y="662"/>
                    </a:cubicBezTo>
                    <a:cubicBezTo>
                      <a:pt x="1015" y="674"/>
                      <a:pt x="1025" y="689"/>
                      <a:pt x="1034" y="690"/>
                    </a:cubicBezTo>
                    <a:cubicBezTo>
                      <a:pt x="1050" y="693"/>
                      <a:pt x="1055" y="676"/>
                      <a:pt x="1058" y="662"/>
                    </a:cubicBezTo>
                    <a:cubicBezTo>
                      <a:pt x="1060" y="656"/>
                      <a:pt x="1060" y="650"/>
                      <a:pt x="1061" y="644"/>
                    </a:cubicBezTo>
                    <a:close/>
                    <a:moveTo>
                      <a:pt x="576" y="121"/>
                    </a:moveTo>
                    <a:cubicBezTo>
                      <a:pt x="577" y="119"/>
                      <a:pt x="578" y="118"/>
                      <a:pt x="579" y="117"/>
                    </a:cubicBezTo>
                    <a:cubicBezTo>
                      <a:pt x="542" y="72"/>
                      <a:pt x="500" y="33"/>
                      <a:pt x="437" y="28"/>
                    </a:cubicBezTo>
                    <a:cubicBezTo>
                      <a:pt x="382" y="24"/>
                      <a:pt x="333" y="45"/>
                      <a:pt x="288" y="75"/>
                    </a:cubicBezTo>
                    <a:cubicBezTo>
                      <a:pt x="230" y="114"/>
                      <a:pt x="190" y="169"/>
                      <a:pt x="152" y="225"/>
                    </a:cubicBezTo>
                    <a:cubicBezTo>
                      <a:pt x="140" y="244"/>
                      <a:pt x="135" y="268"/>
                      <a:pt x="126" y="289"/>
                    </a:cubicBezTo>
                    <a:cubicBezTo>
                      <a:pt x="141" y="274"/>
                      <a:pt x="151" y="257"/>
                      <a:pt x="163" y="241"/>
                    </a:cubicBezTo>
                    <a:cubicBezTo>
                      <a:pt x="188" y="210"/>
                      <a:pt x="211" y="177"/>
                      <a:pt x="239" y="149"/>
                    </a:cubicBezTo>
                    <a:cubicBezTo>
                      <a:pt x="325" y="64"/>
                      <a:pt x="425" y="47"/>
                      <a:pt x="532" y="98"/>
                    </a:cubicBezTo>
                    <a:cubicBezTo>
                      <a:pt x="547" y="105"/>
                      <a:pt x="561" y="113"/>
                      <a:pt x="576" y="1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1" name="Freeform 32"/>
              <p:cNvSpPr>
                <a:spLocks/>
              </p:cNvSpPr>
              <p:nvPr/>
            </p:nvSpPr>
            <p:spPr bwMode="auto">
              <a:xfrm>
                <a:off x="4954" y="1463"/>
                <a:ext cx="98" cy="169"/>
              </a:xfrm>
              <a:custGeom>
                <a:avLst/>
                <a:gdLst>
                  <a:gd name="T0" fmla="*/ 50 w 54"/>
                  <a:gd name="T1" fmla="*/ 23 h 93"/>
                  <a:gd name="T2" fmla="*/ 54 w 54"/>
                  <a:gd name="T3" fmla="*/ 44 h 93"/>
                  <a:gd name="T4" fmla="*/ 51 w 54"/>
                  <a:gd name="T5" fmla="*/ 62 h 93"/>
                  <a:gd name="T6" fmla="*/ 27 w 54"/>
                  <a:gd name="T7" fmla="*/ 90 h 93"/>
                  <a:gd name="T8" fmla="*/ 4 w 54"/>
                  <a:gd name="T9" fmla="*/ 62 h 93"/>
                  <a:gd name="T10" fmla="*/ 5 w 54"/>
                  <a:gd name="T11" fmla="*/ 24 h 93"/>
                  <a:gd name="T12" fmla="*/ 28 w 54"/>
                  <a:gd name="T13" fmla="*/ 0 h 93"/>
                  <a:gd name="T14" fmla="*/ 50 w 54"/>
                  <a:gd name="T15" fmla="*/ 2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3">
                    <a:moveTo>
                      <a:pt x="50" y="23"/>
                    </a:moveTo>
                    <a:cubicBezTo>
                      <a:pt x="53" y="29"/>
                      <a:pt x="53" y="37"/>
                      <a:pt x="54" y="44"/>
                    </a:cubicBezTo>
                    <a:cubicBezTo>
                      <a:pt x="53" y="50"/>
                      <a:pt x="53" y="56"/>
                      <a:pt x="51" y="62"/>
                    </a:cubicBezTo>
                    <a:cubicBezTo>
                      <a:pt x="48" y="76"/>
                      <a:pt x="43" y="93"/>
                      <a:pt x="27" y="90"/>
                    </a:cubicBezTo>
                    <a:cubicBezTo>
                      <a:pt x="18" y="89"/>
                      <a:pt x="8" y="74"/>
                      <a:pt x="4" y="62"/>
                    </a:cubicBezTo>
                    <a:cubicBezTo>
                      <a:pt x="0" y="51"/>
                      <a:pt x="1" y="35"/>
                      <a:pt x="5" y="24"/>
                    </a:cubicBezTo>
                    <a:cubicBezTo>
                      <a:pt x="8" y="14"/>
                      <a:pt x="20" y="8"/>
                      <a:pt x="28" y="0"/>
                    </a:cubicBezTo>
                    <a:cubicBezTo>
                      <a:pt x="35" y="8"/>
                      <a:pt x="44" y="14"/>
                      <a:pt x="50"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2" name="Freeform 33"/>
              <p:cNvSpPr>
                <a:spLocks/>
              </p:cNvSpPr>
              <p:nvPr/>
            </p:nvSpPr>
            <p:spPr bwMode="auto">
              <a:xfrm>
                <a:off x="3355" y="417"/>
                <a:ext cx="822" cy="482"/>
              </a:xfrm>
              <a:custGeom>
                <a:avLst/>
                <a:gdLst>
                  <a:gd name="T0" fmla="*/ 453 w 453"/>
                  <a:gd name="T1" fmla="*/ 93 h 265"/>
                  <a:gd name="T2" fmla="*/ 450 w 453"/>
                  <a:gd name="T3" fmla="*/ 97 h 265"/>
                  <a:gd name="T4" fmla="*/ 406 w 453"/>
                  <a:gd name="T5" fmla="*/ 74 h 265"/>
                  <a:gd name="T6" fmla="*/ 113 w 453"/>
                  <a:gd name="T7" fmla="*/ 125 h 265"/>
                  <a:gd name="T8" fmla="*/ 37 w 453"/>
                  <a:gd name="T9" fmla="*/ 217 h 265"/>
                  <a:gd name="T10" fmla="*/ 0 w 453"/>
                  <a:gd name="T11" fmla="*/ 265 h 265"/>
                  <a:gd name="T12" fmla="*/ 26 w 453"/>
                  <a:gd name="T13" fmla="*/ 201 h 265"/>
                  <a:gd name="T14" fmla="*/ 162 w 453"/>
                  <a:gd name="T15" fmla="*/ 51 h 265"/>
                  <a:gd name="T16" fmla="*/ 311 w 453"/>
                  <a:gd name="T17" fmla="*/ 4 h 265"/>
                  <a:gd name="T18" fmla="*/ 453 w 453"/>
                  <a:gd name="T19" fmla="*/ 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265">
                    <a:moveTo>
                      <a:pt x="453" y="93"/>
                    </a:moveTo>
                    <a:cubicBezTo>
                      <a:pt x="452" y="94"/>
                      <a:pt x="451" y="95"/>
                      <a:pt x="450" y="97"/>
                    </a:cubicBezTo>
                    <a:cubicBezTo>
                      <a:pt x="435" y="89"/>
                      <a:pt x="421" y="81"/>
                      <a:pt x="406" y="74"/>
                    </a:cubicBezTo>
                    <a:cubicBezTo>
                      <a:pt x="299" y="23"/>
                      <a:pt x="199" y="40"/>
                      <a:pt x="113" y="125"/>
                    </a:cubicBezTo>
                    <a:cubicBezTo>
                      <a:pt x="85" y="153"/>
                      <a:pt x="62" y="186"/>
                      <a:pt x="37" y="217"/>
                    </a:cubicBezTo>
                    <a:cubicBezTo>
                      <a:pt x="25" y="233"/>
                      <a:pt x="15" y="250"/>
                      <a:pt x="0" y="265"/>
                    </a:cubicBezTo>
                    <a:cubicBezTo>
                      <a:pt x="9" y="244"/>
                      <a:pt x="14" y="220"/>
                      <a:pt x="26" y="201"/>
                    </a:cubicBezTo>
                    <a:cubicBezTo>
                      <a:pt x="64" y="145"/>
                      <a:pt x="104" y="90"/>
                      <a:pt x="162" y="51"/>
                    </a:cubicBezTo>
                    <a:cubicBezTo>
                      <a:pt x="207" y="21"/>
                      <a:pt x="256" y="0"/>
                      <a:pt x="311" y="4"/>
                    </a:cubicBezTo>
                    <a:cubicBezTo>
                      <a:pt x="374" y="9"/>
                      <a:pt x="416" y="48"/>
                      <a:pt x="453" y="9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3" name="Freeform 34"/>
              <p:cNvSpPr>
                <a:spLocks/>
              </p:cNvSpPr>
              <p:nvPr/>
            </p:nvSpPr>
            <p:spPr bwMode="auto">
              <a:xfrm>
                <a:off x="2974" y="3548"/>
                <a:ext cx="25" cy="145"/>
              </a:xfrm>
              <a:custGeom>
                <a:avLst/>
                <a:gdLst>
                  <a:gd name="T0" fmla="*/ 14 w 14"/>
                  <a:gd name="T1" fmla="*/ 0 h 80"/>
                  <a:gd name="T2" fmla="*/ 0 w 14"/>
                  <a:gd name="T3" fmla="*/ 80 h 80"/>
                  <a:gd name="T4" fmla="*/ 14 w 14"/>
                  <a:gd name="T5" fmla="*/ 0 h 80"/>
                </a:gdLst>
                <a:ahLst/>
                <a:cxnLst>
                  <a:cxn ang="0">
                    <a:pos x="T0" y="T1"/>
                  </a:cxn>
                  <a:cxn ang="0">
                    <a:pos x="T2" y="T3"/>
                  </a:cxn>
                  <a:cxn ang="0">
                    <a:pos x="T4" y="T5"/>
                  </a:cxn>
                </a:cxnLst>
                <a:rect l="0" t="0" r="r" b="b"/>
                <a:pathLst>
                  <a:path w="14" h="80">
                    <a:moveTo>
                      <a:pt x="14" y="0"/>
                    </a:moveTo>
                    <a:cubicBezTo>
                      <a:pt x="0" y="80"/>
                      <a:pt x="0" y="80"/>
                      <a:pt x="0" y="80"/>
                    </a:cubicBezTo>
                    <a:cubicBezTo>
                      <a:pt x="5" y="51"/>
                      <a:pt x="8" y="25"/>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44" name="Freeform 35"/>
              <p:cNvSpPr>
                <a:spLocks noEditPoints="1"/>
              </p:cNvSpPr>
              <p:nvPr/>
            </p:nvSpPr>
            <p:spPr bwMode="auto">
              <a:xfrm>
                <a:off x="991" y="263"/>
                <a:ext cx="4544" cy="3728"/>
              </a:xfrm>
              <a:custGeom>
                <a:avLst/>
                <a:gdLst>
                  <a:gd name="T0" fmla="*/ 849 w 2503"/>
                  <a:gd name="T1" fmla="*/ 1862 h 2053"/>
                  <a:gd name="T2" fmla="*/ 1720 w 2503"/>
                  <a:gd name="T3" fmla="*/ 1832 h 2053"/>
                  <a:gd name="T4" fmla="*/ 1738 w 2503"/>
                  <a:gd name="T5" fmla="*/ 1696 h 2053"/>
                  <a:gd name="T6" fmla="*/ 1880 w 2503"/>
                  <a:gd name="T7" fmla="*/ 1684 h 2053"/>
                  <a:gd name="T8" fmla="*/ 2464 w 2503"/>
                  <a:gd name="T9" fmla="*/ 1724 h 2053"/>
                  <a:gd name="T10" fmla="*/ 2342 w 2503"/>
                  <a:gd name="T11" fmla="*/ 1685 h 2053"/>
                  <a:gd name="T12" fmla="*/ 2078 w 2503"/>
                  <a:gd name="T13" fmla="*/ 1590 h 2053"/>
                  <a:gd name="T14" fmla="*/ 2178 w 2503"/>
                  <a:gd name="T15" fmla="*/ 326 h 2053"/>
                  <a:gd name="T16" fmla="*/ 1867 w 2503"/>
                  <a:gd name="T17" fmla="*/ 247 h 2053"/>
                  <a:gd name="T18" fmla="*/ 1188 w 2503"/>
                  <a:gd name="T19" fmla="*/ 656 h 2053"/>
                  <a:gd name="T20" fmla="*/ 1585 w 2503"/>
                  <a:gd name="T21" fmla="*/ 1011 h 2053"/>
                  <a:gd name="T22" fmla="*/ 1586 w 2503"/>
                  <a:gd name="T23" fmla="*/ 1031 h 2053"/>
                  <a:gd name="T24" fmla="*/ 1726 w 2503"/>
                  <a:gd name="T25" fmla="*/ 983 h 2053"/>
                  <a:gd name="T26" fmla="*/ 1790 w 2503"/>
                  <a:gd name="T27" fmla="*/ 1064 h 2053"/>
                  <a:gd name="T28" fmla="*/ 1721 w 2503"/>
                  <a:gd name="T29" fmla="*/ 1230 h 2053"/>
                  <a:gd name="T30" fmla="*/ 1763 w 2503"/>
                  <a:gd name="T31" fmla="*/ 1674 h 2053"/>
                  <a:gd name="T32" fmla="*/ 1709 w 2503"/>
                  <a:gd name="T33" fmla="*/ 1410 h 2053"/>
                  <a:gd name="T34" fmla="*/ 1623 w 2503"/>
                  <a:gd name="T35" fmla="*/ 1901 h 2053"/>
                  <a:gd name="T36" fmla="*/ 1617 w 2503"/>
                  <a:gd name="T37" fmla="*/ 1913 h 2053"/>
                  <a:gd name="T38" fmla="*/ 1413 w 2503"/>
                  <a:gd name="T39" fmla="*/ 1914 h 2053"/>
                  <a:gd name="T40" fmla="*/ 1010 w 2503"/>
                  <a:gd name="T41" fmla="*/ 1803 h 2053"/>
                  <a:gd name="T42" fmla="*/ 1094 w 2503"/>
                  <a:gd name="T43" fmla="*/ 1579 h 2053"/>
                  <a:gd name="T44" fmla="*/ 1185 w 2503"/>
                  <a:gd name="T45" fmla="*/ 1980 h 2053"/>
                  <a:gd name="T46" fmla="*/ 1383 w 2503"/>
                  <a:gd name="T47" fmla="*/ 1975 h 2053"/>
                  <a:gd name="T48" fmla="*/ 1494 w 2503"/>
                  <a:gd name="T49" fmla="*/ 1981 h 2053"/>
                  <a:gd name="T50" fmla="*/ 1589 w 2503"/>
                  <a:gd name="T51" fmla="*/ 1807 h 2053"/>
                  <a:gd name="T52" fmla="*/ 1637 w 2503"/>
                  <a:gd name="T53" fmla="*/ 1841 h 2053"/>
                  <a:gd name="T54" fmla="*/ 1723 w 2503"/>
                  <a:gd name="T55" fmla="*/ 1380 h 2053"/>
                  <a:gd name="T56" fmla="*/ 1625 w 2503"/>
                  <a:gd name="T57" fmla="*/ 1098 h 2053"/>
                  <a:gd name="T58" fmla="*/ 1159 w 2503"/>
                  <a:gd name="T59" fmla="*/ 806 h 2053"/>
                  <a:gd name="T60" fmla="*/ 980 w 2503"/>
                  <a:gd name="T61" fmla="*/ 48 h 2053"/>
                  <a:gd name="T62" fmla="*/ 516 w 2503"/>
                  <a:gd name="T63" fmla="*/ 1653 h 2053"/>
                  <a:gd name="T64" fmla="*/ 804 w 2503"/>
                  <a:gd name="T65" fmla="*/ 1955 h 2053"/>
                  <a:gd name="T66" fmla="*/ 936 w 2503"/>
                  <a:gd name="T67" fmla="*/ 1954 h 2053"/>
                  <a:gd name="T68" fmla="*/ 1008 w 2503"/>
                  <a:gd name="T69" fmla="*/ 1827 h 2053"/>
                  <a:gd name="T70" fmla="*/ 1038 w 2503"/>
                  <a:gd name="T71" fmla="*/ 1921 h 2053"/>
                  <a:gd name="T72" fmla="*/ 1146 w 2503"/>
                  <a:gd name="T73" fmla="*/ 1781 h 2053"/>
                  <a:gd name="T74" fmla="*/ 1083 w 2503"/>
                  <a:gd name="T75" fmla="*/ 1894 h 2053"/>
                  <a:gd name="T76" fmla="*/ 1126 w 2503"/>
                  <a:gd name="T77" fmla="*/ 1790 h 2053"/>
                  <a:gd name="T78" fmla="*/ 2401 w 2503"/>
                  <a:gd name="T79" fmla="*/ 1660 h 2053"/>
                  <a:gd name="T80" fmla="*/ 2468 w 2503"/>
                  <a:gd name="T81" fmla="*/ 1768 h 2053"/>
                  <a:gd name="T82" fmla="*/ 1854 w 2503"/>
                  <a:gd name="T83" fmla="*/ 1687 h 2053"/>
                  <a:gd name="T84" fmla="*/ 1695 w 2503"/>
                  <a:gd name="T85" fmla="*/ 1874 h 2053"/>
                  <a:gd name="T86" fmla="*/ 1191 w 2503"/>
                  <a:gd name="T87" fmla="*/ 2030 h 2053"/>
                  <a:gd name="T88" fmla="*/ 1045 w 2503"/>
                  <a:gd name="T89" fmla="*/ 1955 h 2053"/>
                  <a:gd name="T90" fmla="*/ 500 w 2503"/>
                  <a:gd name="T91" fmla="*/ 1694 h 2053"/>
                  <a:gd name="T92" fmla="*/ 181 w 2503"/>
                  <a:gd name="T93" fmla="*/ 1239 h 2053"/>
                  <a:gd name="T94" fmla="*/ 53 w 2503"/>
                  <a:gd name="T95" fmla="*/ 1336 h 2053"/>
                  <a:gd name="T96" fmla="*/ 5 w 2503"/>
                  <a:gd name="T97" fmla="*/ 1313 h 2053"/>
                  <a:gd name="T98" fmla="*/ 210 w 2503"/>
                  <a:gd name="T99" fmla="*/ 794 h 2053"/>
                  <a:gd name="T100" fmla="*/ 928 w 2503"/>
                  <a:gd name="T101" fmla="*/ 28 h 2053"/>
                  <a:gd name="T102" fmla="*/ 1772 w 2503"/>
                  <a:gd name="T103" fmla="*/ 89 h 2053"/>
                  <a:gd name="T104" fmla="*/ 2357 w 2503"/>
                  <a:gd name="T105" fmla="*/ 650 h 2053"/>
                  <a:gd name="T106" fmla="*/ 2112 w 2503"/>
                  <a:gd name="T107" fmla="*/ 1510 h 2053"/>
                  <a:gd name="T108" fmla="*/ 2318 w 2503"/>
                  <a:gd name="T109" fmla="*/ 1674 h 2053"/>
                  <a:gd name="T110" fmla="*/ 215 w 2503"/>
                  <a:gd name="T111" fmla="*/ 849 h 2053"/>
                  <a:gd name="T112" fmla="*/ 144 w 2503"/>
                  <a:gd name="T113" fmla="*/ 1237 h 2053"/>
                  <a:gd name="T114" fmla="*/ 24 w 2503"/>
                  <a:gd name="T115" fmla="*/ 1327 h 2053"/>
                  <a:gd name="T116" fmla="*/ 113 w 2503"/>
                  <a:gd name="T117" fmla="*/ 132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3" h="2053">
                    <a:moveTo>
                      <a:pt x="924" y="1957"/>
                    </a:moveTo>
                    <a:cubicBezTo>
                      <a:pt x="914" y="1929"/>
                      <a:pt x="907" y="1904"/>
                      <a:pt x="895" y="1881"/>
                    </a:cubicBezTo>
                    <a:cubicBezTo>
                      <a:pt x="890" y="1871"/>
                      <a:pt x="874" y="1865"/>
                      <a:pt x="862" y="1858"/>
                    </a:cubicBezTo>
                    <a:cubicBezTo>
                      <a:pt x="859" y="1857"/>
                      <a:pt x="851" y="1859"/>
                      <a:pt x="849" y="1862"/>
                    </a:cubicBezTo>
                    <a:cubicBezTo>
                      <a:pt x="829" y="1890"/>
                      <a:pt x="820" y="1921"/>
                      <a:pt x="822" y="1957"/>
                    </a:cubicBezTo>
                    <a:cubicBezTo>
                      <a:pt x="855" y="1957"/>
                      <a:pt x="886" y="1957"/>
                      <a:pt x="924" y="1957"/>
                    </a:cubicBezTo>
                    <a:close/>
                    <a:moveTo>
                      <a:pt x="1711" y="1826"/>
                    </a:moveTo>
                    <a:cubicBezTo>
                      <a:pt x="1714" y="1828"/>
                      <a:pt x="1717" y="1830"/>
                      <a:pt x="1720" y="1832"/>
                    </a:cubicBezTo>
                    <a:cubicBezTo>
                      <a:pt x="1739" y="1820"/>
                      <a:pt x="1758" y="1809"/>
                      <a:pt x="1776" y="1797"/>
                    </a:cubicBezTo>
                    <a:cubicBezTo>
                      <a:pt x="1780" y="1794"/>
                      <a:pt x="1783" y="1785"/>
                      <a:pt x="1782" y="1780"/>
                    </a:cubicBezTo>
                    <a:cubicBezTo>
                      <a:pt x="1778" y="1754"/>
                      <a:pt x="1773" y="1729"/>
                      <a:pt x="1768" y="1703"/>
                    </a:cubicBezTo>
                    <a:cubicBezTo>
                      <a:pt x="1764" y="1688"/>
                      <a:pt x="1748" y="1684"/>
                      <a:pt x="1738" y="1696"/>
                    </a:cubicBezTo>
                    <a:cubicBezTo>
                      <a:pt x="1731" y="1705"/>
                      <a:pt x="1725" y="1716"/>
                      <a:pt x="1723" y="1726"/>
                    </a:cubicBezTo>
                    <a:cubicBezTo>
                      <a:pt x="1718" y="1759"/>
                      <a:pt x="1715" y="1793"/>
                      <a:pt x="1711" y="1826"/>
                    </a:cubicBezTo>
                    <a:close/>
                    <a:moveTo>
                      <a:pt x="1721" y="1230"/>
                    </a:moveTo>
                    <a:cubicBezTo>
                      <a:pt x="1748" y="1390"/>
                      <a:pt x="1801" y="1542"/>
                      <a:pt x="1880" y="1684"/>
                    </a:cubicBezTo>
                    <a:cubicBezTo>
                      <a:pt x="1941" y="1795"/>
                      <a:pt x="2035" y="1868"/>
                      <a:pt x="2164" y="1891"/>
                    </a:cubicBezTo>
                    <a:cubicBezTo>
                      <a:pt x="2244" y="1905"/>
                      <a:pt x="2306" y="1882"/>
                      <a:pt x="2352" y="1814"/>
                    </a:cubicBezTo>
                    <a:cubicBezTo>
                      <a:pt x="2373" y="1783"/>
                      <a:pt x="2402" y="1761"/>
                      <a:pt x="2437" y="1747"/>
                    </a:cubicBezTo>
                    <a:cubicBezTo>
                      <a:pt x="2449" y="1743"/>
                      <a:pt x="2467" y="1741"/>
                      <a:pt x="2464" y="1724"/>
                    </a:cubicBezTo>
                    <a:cubicBezTo>
                      <a:pt x="2463" y="1720"/>
                      <a:pt x="2442" y="1718"/>
                      <a:pt x="2430" y="1717"/>
                    </a:cubicBezTo>
                    <a:cubicBezTo>
                      <a:pt x="2417" y="1715"/>
                      <a:pt x="2404" y="1716"/>
                      <a:pt x="2387" y="1716"/>
                    </a:cubicBezTo>
                    <a:cubicBezTo>
                      <a:pt x="2399" y="1698"/>
                      <a:pt x="2385" y="1674"/>
                      <a:pt x="2357" y="1656"/>
                    </a:cubicBezTo>
                    <a:cubicBezTo>
                      <a:pt x="2352" y="1666"/>
                      <a:pt x="2345" y="1675"/>
                      <a:pt x="2342" y="1685"/>
                    </a:cubicBezTo>
                    <a:cubicBezTo>
                      <a:pt x="2337" y="1705"/>
                      <a:pt x="2334" y="1727"/>
                      <a:pt x="2329" y="1747"/>
                    </a:cubicBezTo>
                    <a:cubicBezTo>
                      <a:pt x="2320" y="1785"/>
                      <a:pt x="2287" y="1812"/>
                      <a:pt x="2253" y="1808"/>
                    </a:cubicBezTo>
                    <a:cubicBezTo>
                      <a:pt x="2214" y="1804"/>
                      <a:pt x="2180" y="1790"/>
                      <a:pt x="2152" y="1761"/>
                    </a:cubicBezTo>
                    <a:cubicBezTo>
                      <a:pt x="2106" y="1713"/>
                      <a:pt x="2084" y="1655"/>
                      <a:pt x="2078" y="1590"/>
                    </a:cubicBezTo>
                    <a:cubicBezTo>
                      <a:pt x="2071" y="1508"/>
                      <a:pt x="2099" y="1433"/>
                      <a:pt x="2131" y="1361"/>
                    </a:cubicBezTo>
                    <a:cubicBezTo>
                      <a:pt x="2167" y="1282"/>
                      <a:pt x="2208" y="1205"/>
                      <a:pt x="2243" y="1126"/>
                    </a:cubicBezTo>
                    <a:cubicBezTo>
                      <a:pt x="2296" y="1007"/>
                      <a:pt x="2328" y="880"/>
                      <a:pt x="2331" y="749"/>
                    </a:cubicBezTo>
                    <a:cubicBezTo>
                      <a:pt x="2335" y="589"/>
                      <a:pt x="2277" y="449"/>
                      <a:pt x="2178" y="326"/>
                    </a:cubicBezTo>
                    <a:cubicBezTo>
                      <a:pt x="2124" y="259"/>
                      <a:pt x="2063" y="197"/>
                      <a:pt x="1984" y="159"/>
                    </a:cubicBezTo>
                    <a:cubicBezTo>
                      <a:pt x="1928" y="131"/>
                      <a:pt x="1868" y="118"/>
                      <a:pt x="1801" y="127"/>
                    </a:cubicBezTo>
                    <a:cubicBezTo>
                      <a:pt x="1838" y="171"/>
                      <a:pt x="1870" y="215"/>
                      <a:pt x="1882" y="270"/>
                    </a:cubicBezTo>
                    <a:cubicBezTo>
                      <a:pt x="1876" y="263"/>
                      <a:pt x="1871" y="255"/>
                      <a:pt x="1867" y="247"/>
                    </a:cubicBezTo>
                    <a:cubicBezTo>
                      <a:pt x="1826" y="173"/>
                      <a:pt x="1775" y="108"/>
                      <a:pt x="1689" y="82"/>
                    </a:cubicBezTo>
                    <a:cubicBezTo>
                      <a:pt x="1625" y="63"/>
                      <a:pt x="1560" y="61"/>
                      <a:pt x="1500" y="88"/>
                    </a:cubicBezTo>
                    <a:cubicBezTo>
                      <a:pt x="1423" y="123"/>
                      <a:pt x="1369" y="183"/>
                      <a:pt x="1326" y="254"/>
                    </a:cubicBezTo>
                    <a:cubicBezTo>
                      <a:pt x="1252" y="379"/>
                      <a:pt x="1204" y="512"/>
                      <a:pt x="1188" y="656"/>
                    </a:cubicBezTo>
                    <a:cubicBezTo>
                      <a:pt x="1180" y="723"/>
                      <a:pt x="1176" y="792"/>
                      <a:pt x="1183" y="859"/>
                    </a:cubicBezTo>
                    <a:cubicBezTo>
                      <a:pt x="1195" y="966"/>
                      <a:pt x="1252" y="1026"/>
                      <a:pt x="1345" y="1048"/>
                    </a:cubicBezTo>
                    <a:cubicBezTo>
                      <a:pt x="1360" y="1051"/>
                      <a:pt x="1375" y="1054"/>
                      <a:pt x="1391" y="1055"/>
                    </a:cubicBezTo>
                    <a:cubicBezTo>
                      <a:pt x="1460" y="1060"/>
                      <a:pt x="1526" y="1053"/>
                      <a:pt x="1585" y="1011"/>
                    </a:cubicBezTo>
                    <a:cubicBezTo>
                      <a:pt x="1692" y="937"/>
                      <a:pt x="1773" y="840"/>
                      <a:pt x="1836" y="728"/>
                    </a:cubicBezTo>
                    <a:cubicBezTo>
                      <a:pt x="1839" y="722"/>
                      <a:pt x="1844" y="717"/>
                      <a:pt x="1849" y="712"/>
                    </a:cubicBezTo>
                    <a:cubicBezTo>
                      <a:pt x="1851" y="713"/>
                      <a:pt x="1853" y="715"/>
                      <a:pt x="1854" y="717"/>
                    </a:cubicBezTo>
                    <a:cubicBezTo>
                      <a:pt x="1793" y="844"/>
                      <a:pt x="1704" y="950"/>
                      <a:pt x="1586" y="1031"/>
                    </a:cubicBezTo>
                    <a:cubicBezTo>
                      <a:pt x="1615" y="1075"/>
                      <a:pt x="1652" y="1106"/>
                      <a:pt x="1700" y="1124"/>
                    </a:cubicBezTo>
                    <a:cubicBezTo>
                      <a:pt x="1705" y="1106"/>
                      <a:pt x="1707" y="1088"/>
                      <a:pt x="1715" y="1075"/>
                    </a:cubicBezTo>
                    <a:cubicBezTo>
                      <a:pt x="1730" y="1051"/>
                      <a:pt x="1735" y="1029"/>
                      <a:pt x="1726" y="1002"/>
                    </a:cubicBezTo>
                    <a:cubicBezTo>
                      <a:pt x="1724" y="996"/>
                      <a:pt x="1726" y="989"/>
                      <a:pt x="1726" y="983"/>
                    </a:cubicBezTo>
                    <a:cubicBezTo>
                      <a:pt x="1728" y="982"/>
                      <a:pt x="1729" y="981"/>
                      <a:pt x="1731" y="980"/>
                    </a:cubicBezTo>
                    <a:cubicBezTo>
                      <a:pt x="1734" y="985"/>
                      <a:pt x="1741" y="991"/>
                      <a:pt x="1741" y="995"/>
                    </a:cubicBezTo>
                    <a:cubicBezTo>
                      <a:pt x="1738" y="1025"/>
                      <a:pt x="1753" y="1041"/>
                      <a:pt x="1779" y="1051"/>
                    </a:cubicBezTo>
                    <a:cubicBezTo>
                      <a:pt x="1784" y="1053"/>
                      <a:pt x="1786" y="1060"/>
                      <a:pt x="1790" y="1064"/>
                    </a:cubicBezTo>
                    <a:cubicBezTo>
                      <a:pt x="1784" y="1065"/>
                      <a:pt x="1778" y="1067"/>
                      <a:pt x="1772" y="1065"/>
                    </a:cubicBezTo>
                    <a:cubicBezTo>
                      <a:pt x="1762" y="1063"/>
                      <a:pt x="1753" y="1057"/>
                      <a:pt x="1738" y="1051"/>
                    </a:cubicBezTo>
                    <a:cubicBezTo>
                      <a:pt x="1730" y="1080"/>
                      <a:pt x="1719" y="1107"/>
                      <a:pt x="1716" y="1134"/>
                    </a:cubicBezTo>
                    <a:cubicBezTo>
                      <a:pt x="1714" y="1166"/>
                      <a:pt x="1716" y="1199"/>
                      <a:pt x="1721" y="1230"/>
                    </a:cubicBezTo>
                    <a:close/>
                    <a:moveTo>
                      <a:pt x="1656" y="1849"/>
                    </a:moveTo>
                    <a:cubicBezTo>
                      <a:pt x="1699" y="1847"/>
                      <a:pt x="1701" y="1844"/>
                      <a:pt x="1702" y="1807"/>
                    </a:cubicBezTo>
                    <a:cubicBezTo>
                      <a:pt x="1702" y="1778"/>
                      <a:pt x="1705" y="1748"/>
                      <a:pt x="1710" y="1720"/>
                    </a:cubicBezTo>
                    <a:cubicBezTo>
                      <a:pt x="1714" y="1692"/>
                      <a:pt x="1729" y="1671"/>
                      <a:pt x="1763" y="1674"/>
                    </a:cubicBezTo>
                    <a:cubicBezTo>
                      <a:pt x="1762" y="1665"/>
                      <a:pt x="1761" y="1658"/>
                      <a:pt x="1761" y="1651"/>
                    </a:cubicBezTo>
                    <a:cubicBezTo>
                      <a:pt x="1759" y="1586"/>
                      <a:pt x="1759" y="1520"/>
                      <a:pt x="1756" y="1455"/>
                    </a:cubicBezTo>
                    <a:cubicBezTo>
                      <a:pt x="1756" y="1432"/>
                      <a:pt x="1749" y="1408"/>
                      <a:pt x="1745" y="1380"/>
                    </a:cubicBezTo>
                    <a:cubicBezTo>
                      <a:pt x="1729" y="1393"/>
                      <a:pt x="1720" y="1402"/>
                      <a:pt x="1709" y="1410"/>
                    </a:cubicBezTo>
                    <a:cubicBezTo>
                      <a:pt x="1681" y="1430"/>
                      <a:pt x="1667" y="1458"/>
                      <a:pt x="1658" y="1491"/>
                    </a:cubicBezTo>
                    <a:cubicBezTo>
                      <a:pt x="1637" y="1577"/>
                      <a:pt x="1632" y="1664"/>
                      <a:pt x="1641" y="1752"/>
                    </a:cubicBezTo>
                    <a:cubicBezTo>
                      <a:pt x="1644" y="1785"/>
                      <a:pt x="1651" y="1817"/>
                      <a:pt x="1656" y="1849"/>
                    </a:cubicBezTo>
                    <a:close/>
                    <a:moveTo>
                      <a:pt x="1623" y="1901"/>
                    </a:moveTo>
                    <a:cubicBezTo>
                      <a:pt x="1617" y="1870"/>
                      <a:pt x="1609" y="1841"/>
                      <a:pt x="1585" y="1819"/>
                    </a:cubicBezTo>
                    <a:cubicBezTo>
                      <a:pt x="1571" y="1806"/>
                      <a:pt x="1557" y="1809"/>
                      <a:pt x="1549" y="1827"/>
                    </a:cubicBezTo>
                    <a:cubicBezTo>
                      <a:pt x="1529" y="1870"/>
                      <a:pt x="1525" y="1916"/>
                      <a:pt x="1533" y="1970"/>
                    </a:cubicBezTo>
                    <a:cubicBezTo>
                      <a:pt x="1563" y="1949"/>
                      <a:pt x="1590" y="1931"/>
                      <a:pt x="1617" y="1913"/>
                    </a:cubicBezTo>
                    <a:cubicBezTo>
                      <a:pt x="1620" y="1910"/>
                      <a:pt x="1623" y="1904"/>
                      <a:pt x="1623" y="1901"/>
                    </a:cubicBezTo>
                    <a:close/>
                    <a:moveTo>
                      <a:pt x="1484" y="1986"/>
                    </a:moveTo>
                    <a:cubicBezTo>
                      <a:pt x="1471" y="1959"/>
                      <a:pt x="1461" y="1935"/>
                      <a:pt x="1448" y="1913"/>
                    </a:cubicBezTo>
                    <a:cubicBezTo>
                      <a:pt x="1437" y="1895"/>
                      <a:pt x="1423" y="1896"/>
                      <a:pt x="1413" y="1914"/>
                    </a:cubicBezTo>
                    <a:cubicBezTo>
                      <a:pt x="1397" y="1942"/>
                      <a:pt x="1394" y="1973"/>
                      <a:pt x="1395" y="2008"/>
                    </a:cubicBezTo>
                    <a:cubicBezTo>
                      <a:pt x="1425" y="2000"/>
                      <a:pt x="1452" y="1994"/>
                      <a:pt x="1484" y="1986"/>
                    </a:cubicBezTo>
                    <a:close/>
                    <a:moveTo>
                      <a:pt x="950" y="1864"/>
                    </a:moveTo>
                    <a:cubicBezTo>
                      <a:pt x="955" y="1816"/>
                      <a:pt x="964" y="1808"/>
                      <a:pt x="1010" y="1803"/>
                    </a:cubicBezTo>
                    <a:cubicBezTo>
                      <a:pt x="1009" y="1798"/>
                      <a:pt x="1008" y="1794"/>
                      <a:pt x="1008" y="1789"/>
                    </a:cubicBezTo>
                    <a:cubicBezTo>
                      <a:pt x="1001" y="1725"/>
                      <a:pt x="995" y="1661"/>
                      <a:pt x="1003" y="1596"/>
                    </a:cubicBezTo>
                    <a:cubicBezTo>
                      <a:pt x="1005" y="1579"/>
                      <a:pt x="1011" y="1574"/>
                      <a:pt x="1029" y="1576"/>
                    </a:cubicBezTo>
                    <a:cubicBezTo>
                      <a:pt x="1050" y="1579"/>
                      <a:pt x="1073" y="1579"/>
                      <a:pt x="1094" y="1579"/>
                    </a:cubicBezTo>
                    <a:cubicBezTo>
                      <a:pt x="1110" y="1579"/>
                      <a:pt x="1125" y="1576"/>
                      <a:pt x="1140" y="1575"/>
                    </a:cubicBezTo>
                    <a:cubicBezTo>
                      <a:pt x="1163" y="1573"/>
                      <a:pt x="1171" y="1582"/>
                      <a:pt x="1170" y="1605"/>
                    </a:cubicBezTo>
                    <a:cubicBezTo>
                      <a:pt x="1167" y="1652"/>
                      <a:pt x="1163" y="1699"/>
                      <a:pt x="1163" y="1746"/>
                    </a:cubicBezTo>
                    <a:cubicBezTo>
                      <a:pt x="1162" y="1825"/>
                      <a:pt x="1164" y="1904"/>
                      <a:pt x="1185" y="1980"/>
                    </a:cubicBezTo>
                    <a:cubicBezTo>
                      <a:pt x="1189" y="1995"/>
                      <a:pt x="1196" y="2002"/>
                      <a:pt x="1210" y="2004"/>
                    </a:cubicBezTo>
                    <a:cubicBezTo>
                      <a:pt x="1244" y="2008"/>
                      <a:pt x="1279" y="2014"/>
                      <a:pt x="1313" y="2015"/>
                    </a:cubicBezTo>
                    <a:cubicBezTo>
                      <a:pt x="1336" y="2017"/>
                      <a:pt x="1359" y="2012"/>
                      <a:pt x="1382" y="2010"/>
                    </a:cubicBezTo>
                    <a:cubicBezTo>
                      <a:pt x="1382" y="1996"/>
                      <a:pt x="1381" y="1985"/>
                      <a:pt x="1383" y="1975"/>
                    </a:cubicBezTo>
                    <a:cubicBezTo>
                      <a:pt x="1389" y="1951"/>
                      <a:pt x="1394" y="1926"/>
                      <a:pt x="1405" y="1903"/>
                    </a:cubicBezTo>
                    <a:cubicBezTo>
                      <a:pt x="1415" y="1882"/>
                      <a:pt x="1438" y="1882"/>
                      <a:pt x="1455" y="1900"/>
                    </a:cubicBezTo>
                    <a:cubicBezTo>
                      <a:pt x="1461" y="1907"/>
                      <a:pt x="1466" y="1915"/>
                      <a:pt x="1470" y="1923"/>
                    </a:cubicBezTo>
                    <a:cubicBezTo>
                      <a:pt x="1478" y="1942"/>
                      <a:pt x="1486" y="1961"/>
                      <a:pt x="1494" y="1981"/>
                    </a:cubicBezTo>
                    <a:cubicBezTo>
                      <a:pt x="1504" y="1977"/>
                      <a:pt x="1513" y="1974"/>
                      <a:pt x="1522" y="1970"/>
                    </a:cubicBezTo>
                    <a:cubicBezTo>
                      <a:pt x="1521" y="1962"/>
                      <a:pt x="1520" y="1955"/>
                      <a:pt x="1520" y="1948"/>
                    </a:cubicBezTo>
                    <a:cubicBezTo>
                      <a:pt x="1519" y="1904"/>
                      <a:pt x="1517" y="1859"/>
                      <a:pt x="1540" y="1818"/>
                    </a:cubicBezTo>
                    <a:cubicBezTo>
                      <a:pt x="1552" y="1796"/>
                      <a:pt x="1571" y="1791"/>
                      <a:pt x="1589" y="1807"/>
                    </a:cubicBezTo>
                    <a:cubicBezTo>
                      <a:pt x="1599" y="1817"/>
                      <a:pt x="1609" y="1829"/>
                      <a:pt x="1616" y="1841"/>
                    </a:cubicBezTo>
                    <a:cubicBezTo>
                      <a:pt x="1624" y="1856"/>
                      <a:pt x="1629" y="1873"/>
                      <a:pt x="1636" y="1892"/>
                    </a:cubicBezTo>
                    <a:cubicBezTo>
                      <a:pt x="1640" y="1885"/>
                      <a:pt x="1645" y="1881"/>
                      <a:pt x="1644" y="1877"/>
                    </a:cubicBezTo>
                    <a:cubicBezTo>
                      <a:pt x="1643" y="1865"/>
                      <a:pt x="1640" y="1853"/>
                      <a:pt x="1637" y="1841"/>
                    </a:cubicBezTo>
                    <a:cubicBezTo>
                      <a:pt x="1622" y="1779"/>
                      <a:pt x="1617" y="1715"/>
                      <a:pt x="1619" y="1651"/>
                    </a:cubicBezTo>
                    <a:cubicBezTo>
                      <a:pt x="1621" y="1579"/>
                      <a:pt x="1628" y="1507"/>
                      <a:pt x="1658" y="1440"/>
                    </a:cubicBezTo>
                    <a:cubicBezTo>
                      <a:pt x="1661" y="1433"/>
                      <a:pt x="1667" y="1425"/>
                      <a:pt x="1673" y="1420"/>
                    </a:cubicBezTo>
                    <a:cubicBezTo>
                      <a:pt x="1689" y="1406"/>
                      <a:pt x="1706" y="1393"/>
                      <a:pt x="1723" y="1380"/>
                    </a:cubicBezTo>
                    <a:cubicBezTo>
                      <a:pt x="1734" y="1372"/>
                      <a:pt x="1737" y="1364"/>
                      <a:pt x="1733" y="1351"/>
                    </a:cubicBezTo>
                    <a:cubicBezTo>
                      <a:pt x="1714" y="1287"/>
                      <a:pt x="1702" y="1222"/>
                      <a:pt x="1701" y="1155"/>
                    </a:cubicBezTo>
                    <a:cubicBezTo>
                      <a:pt x="1701" y="1143"/>
                      <a:pt x="1696" y="1139"/>
                      <a:pt x="1686" y="1135"/>
                    </a:cubicBezTo>
                    <a:cubicBezTo>
                      <a:pt x="1665" y="1124"/>
                      <a:pt x="1643" y="1113"/>
                      <a:pt x="1625" y="1098"/>
                    </a:cubicBezTo>
                    <a:cubicBezTo>
                      <a:pt x="1605" y="1082"/>
                      <a:pt x="1588" y="1061"/>
                      <a:pt x="1569" y="1041"/>
                    </a:cubicBezTo>
                    <a:cubicBezTo>
                      <a:pt x="1487" y="1085"/>
                      <a:pt x="1400" y="1085"/>
                      <a:pt x="1311" y="1056"/>
                    </a:cubicBezTo>
                    <a:cubicBezTo>
                      <a:pt x="1271" y="1042"/>
                      <a:pt x="1235" y="1020"/>
                      <a:pt x="1212" y="982"/>
                    </a:cubicBezTo>
                    <a:cubicBezTo>
                      <a:pt x="1179" y="928"/>
                      <a:pt x="1161" y="870"/>
                      <a:pt x="1159" y="806"/>
                    </a:cubicBezTo>
                    <a:cubicBezTo>
                      <a:pt x="1155" y="693"/>
                      <a:pt x="1174" y="583"/>
                      <a:pt x="1207" y="476"/>
                    </a:cubicBezTo>
                    <a:cubicBezTo>
                      <a:pt x="1256" y="322"/>
                      <a:pt x="1319" y="175"/>
                      <a:pt x="1468" y="80"/>
                    </a:cubicBezTo>
                    <a:cubicBezTo>
                      <a:pt x="1431" y="71"/>
                      <a:pt x="1399" y="59"/>
                      <a:pt x="1366" y="53"/>
                    </a:cubicBezTo>
                    <a:cubicBezTo>
                      <a:pt x="1238" y="30"/>
                      <a:pt x="1108" y="31"/>
                      <a:pt x="980" y="48"/>
                    </a:cubicBezTo>
                    <a:cubicBezTo>
                      <a:pt x="818" y="69"/>
                      <a:pt x="677" y="140"/>
                      <a:pt x="543" y="231"/>
                    </a:cubicBezTo>
                    <a:cubicBezTo>
                      <a:pt x="369" y="349"/>
                      <a:pt x="271" y="512"/>
                      <a:pt x="249" y="721"/>
                    </a:cubicBezTo>
                    <a:cubicBezTo>
                      <a:pt x="227" y="937"/>
                      <a:pt x="269" y="1141"/>
                      <a:pt x="371" y="1333"/>
                    </a:cubicBezTo>
                    <a:cubicBezTo>
                      <a:pt x="426" y="1436"/>
                      <a:pt x="477" y="1541"/>
                      <a:pt x="516" y="1653"/>
                    </a:cubicBezTo>
                    <a:cubicBezTo>
                      <a:pt x="539" y="1720"/>
                      <a:pt x="564" y="1787"/>
                      <a:pt x="562" y="1860"/>
                    </a:cubicBezTo>
                    <a:cubicBezTo>
                      <a:pt x="562" y="1867"/>
                      <a:pt x="570" y="1877"/>
                      <a:pt x="577" y="1881"/>
                    </a:cubicBezTo>
                    <a:cubicBezTo>
                      <a:pt x="609" y="1898"/>
                      <a:pt x="642" y="1915"/>
                      <a:pt x="676" y="1929"/>
                    </a:cubicBezTo>
                    <a:cubicBezTo>
                      <a:pt x="717" y="1945"/>
                      <a:pt x="761" y="1954"/>
                      <a:pt x="804" y="1955"/>
                    </a:cubicBezTo>
                    <a:cubicBezTo>
                      <a:pt x="812" y="1927"/>
                      <a:pt x="818" y="1901"/>
                      <a:pt x="828" y="1875"/>
                    </a:cubicBezTo>
                    <a:cubicBezTo>
                      <a:pt x="840" y="1841"/>
                      <a:pt x="865" y="1835"/>
                      <a:pt x="892" y="1859"/>
                    </a:cubicBezTo>
                    <a:cubicBezTo>
                      <a:pt x="902" y="1867"/>
                      <a:pt x="910" y="1879"/>
                      <a:pt x="915" y="1891"/>
                    </a:cubicBezTo>
                    <a:cubicBezTo>
                      <a:pt x="923" y="1911"/>
                      <a:pt x="929" y="1933"/>
                      <a:pt x="936" y="1954"/>
                    </a:cubicBezTo>
                    <a:cubicBezTo>
                      <a:pt x="938" y="1954"/>
                      <a:pt x="940" y="1954"/>
                      <a:pt x="943" y="1954"/>
                    </a:cubicBezTo>
                    <a:cubicBezTo>
                      <a:pt x="944" y="1949"/>
                      <a:pt x="947" y="1943"/>
                      <a:pt x="947" y="1938"/>
                    </a:cubicBezTo>
                    <a:cubicBezTo>
                      <a:pt x="948" y="1913"/>
                      <a:pt x="948" y="1888"/>
                      <a:pt x="950" y="1864"/>
                    </a:cubicBezTo>
                    <a:close/>
                    <a:moveTo>
                      <a:pt x="1008" y="1827"/>
                    </a:moveTo>
                    <a:cubicBezTo>
                      <a:pt x="1000" y="1809"/>
                      <a:pt x="978" y="1812"/>
                      <a:pt x="970" y="1832"/>
                    </a:cubicBezTo>
                    <a:cubicBezTo>
                      <a:pt x="955" y="1869"/>
                      <a:pt x="952" y="1907"/>
                      <a:pt x="959" y="1952"/>
                    </a:cubicBezTo>
                    <a:cubicBezTo>
                      <a:pt x="984" y="1944"/>
                      <a:pt x="1007" y="1938"/>
                      <a:pt x="1030" y="1930"/>
                    </a:cubicBezTo>
                    <a:cubicBezTo>
                      <a:pt x="1033" y="1929"/>
                      <a:pt x="1038" y="1923"/>
                      <a:pt x="1038" y="1921"/>
                    </a:cubicBezTo>
                    <a:cubicBezTo>
                      <a:pt x="1029" y="1890"/>
                      <a:pt x="1021" y="1857"/>
                      <a:pt x="1008" y="1827"/>
                    </a:cubicBezTo>
                    <a:close/>
                    <a:moveTo>
                      <a:pt x="1083" y="1894"/>
                    </a:moveTo>
                    <a:cubicBezTo>
                      <a:pt x="1086" y="1868"/>
                      <a:pt x="1088" y="1843"/>
                      <a:pt x="1091" y="1818"/>
                    </a:cubicBezTo>
                    <a:cubicBezTo>
                      <a:pt x="1097" y="1782"/>
                      <a:pt x="1109" y="1774"/>
                      <a:pt x="1146" y="1781"/>
                    </a:cubicBezTo>
                    <a:cubicBezTo>
                      <a:pt x="1146" y="1717"/>
                      <a:pt x="1146" y="1654"/>
                      <a:pt x="1146" y="1593"/>
                    </a:cubicBezTo>
                    <a:cubicBezTo>
                      <a:pt x="1105" y="1593"/>
                      <a:pt x="1062" y="1593"/>
                      <a:pt x="1021" y="1593"/>
                    </a:cubicBezTo>
                    <a:cubicBezTo>
                      <a:pt x="1004" y="1657"/>
                      <a:pt x="1018" y="1819"/>
                      <a:pt x="1048" y="1892"/>
                    </a:cubicBezTo>
                    <a:cubicBezTo>
                      <a:pt x="1059" y="1893"/>
                      <a:pt x="1071" y="1894"/>
                      <a:pt x="1083" y="1894"/>
                    </a:cubicBezTo>
                    <a:close/>
                    <a:moveTo>
                      <a:pt x="1092" y="1889"/>
                    </a:moveTo>
                    <a:cubicBezTo>
                      <a:pt x="1140" y="1880"/>
                      <a:pt x="1146" y="1873"/>
                      <a:pt x="1146" y="1833"/>
                    </a:cubicBezTo>
                    <a:cubicBezTo>
                      <a:pt x="1146" y="1826"/>
                      <a:pt x="1148" y="1818"/>
                      <a:pt x="1145" y="1813"/>
                    </a:cubicBezTo>
                    <a:cubicBezTo>
                      <a:pt x="1140" y="1805"/>
                      <a:pt x="1132" y="1798"/>
                      <a:pt x="1126" y="1790"/>
                    </a:cubicBezTo>
                    <a:cubicBezTo>
                      <a:pt x="1119" y="1796"/>
                      <a:pt x="1108" y="1801"/>
                      <a:pt x="1106" y="1809"/>
                    </a:cubicBezTo>
                    <a:cubicBezTo>
                      <a:pt x="1100" y="1834"/>
                      <a:pt x="1097" y="1860"/>
                      <a:pt x="1092" y="1889"/>
                    </a:cubicBezTo>
                    <a:close/>
                    <a:moveTo>
                      <a:pt x="2349" y="1633"/>
                    </a:moveTo>
                    <a:cubicBezTo>
                      <a:pt x="2371" y="1629"/>
                      <a:pt x="2388" y="1643"/>
                      <a:pt x="2401" y="1660"/>
                    </a:cubicBezTo>
                    <a:cubicBezTo>
                      <a:pt x="2402" y="1661"/>
                      <a:pt x="2402" y="1661"/>
                      <a:pt x="2402" y="1662"/>
                    </a:cubicBezTo>
                    <a:cubicBezTo>
                      <a:pt x="2411" y="1684"/>
                      <a:pt x="2423" y="1695"/>
                      <a:pt x="2450" y="1686"/>
                    </a:cubicBezTo>
                    <a:cubicBezTo>
                      <a:pt x="2471" y="1680"/>
                      <a:pt x="2494" y="1699"/>
                      <a:pt x="2499" y="1721"/>
                    </a:cubicBezTo>
                    <a:cubicBezTo>
                      <a:pt x="2503" y="1740"/>
                      <a:pt x="2490" y="1762"/>
                      <a:pt x="2468" y="1768"/>
                    </a:cubicBezTo>
                    <a:cubicBezTo>
                      <a:pt x="2428" y="1780"/>
                      <a:pt x="2397" y="1803"/>
                      <a:pt x="2372" y="1836"/>
                    </a:cubicBezTo>
                    <a:cubicBezTo>
                      <a:pt x="2349" y="1868"/>
                      <a:pt x="2323" y="1897"/>
                      <a:pt x="2285" y="1913"/>
                    </a:cubicBezTo>
                    <a:cubicBezTo>
                      <a:pt x="2237" y="1932"/>
                      <a:pt x="2190" y="1925"/>
                      <a:pt x="2143" y="1915"/>
                    </a:cubicBezTo>
                    <a:cubicBezTo>
                      <a:pt x="2010" y="1886"/>
                      <a:pt x="1919" y="1803"/>
                      <a:pt x="1854" y="1687"/>
                    </a:cubicBezTo>
                    <a:cubicBezTo>
                      <a:pt x="1828" y="1642"/>
                      <a:pt x="1807" y="1594"/>
                      <a:pt x="1782" y="1543"/>
                    </a:cubicBezTo>
                    <a:cubicBezTo>
                      <a:pt x="1784" y="1624"/>
                      <a:pt x="1791" y="1702"/>
                      <a:pt x="1811" y="1778"/>
                    </a:cubicBezTo>
                    <a:cubicBezTo>
                      <a:pt x="1816" y="1793"/>
                      <a:pt x="1812" y="1803"/>
                      <a:pt x="1800" y="1814"/>
                    </a:cubicBezTo>
                    <a:cubicBezTo>
                      <a:pt x="1768" y="1840"/>
                      <a:pt x="1734" y="1861"/>
                      <a:pt x="1695" y="1874"/>
                    </a:cubicBezTo>
                    <a:cubicBezTo>
                      <a:pt x="1687" y="1877"/>
                      <a:pt x="1680" y="1884"/>
                      <a:pt x="1675" y="1890"/>
                    </a:cubicBezTo>
                    <a:cubicBezTo>
                      <a:pt x="1649" y="1929"/>
                      <a:pt x="1615" y="1959"/>
                      <a:pt x="1574" y="1979"/>
                    </a:cubicBezTo>
                    <a:cubicBezTo>
                      <a:pt x="1473" y="2026"/>
                      <a:pt x="1368" y="2053"/>
                      <a:pt x="1256" y="2040"/>
                    </a:cubicBezTo>
                    <a:cubicBezTo>
                      <a:pt x="1234" y="2038"/>
                      <a:pt x="1213" y="2033"/>
                      <a:pt x="1191" y="2030"/>
                    </a:cubicBezTo>
                    <a:cubicBezTo>
                      <a:pt x="1173" y="2027"/>
                      <a:pt x="1164" y="2017"/>
                      <a:pt x="1160" y="2001"/>
                    </a:cubicBezTo>
                    <a:cubicBezTo>
                      <a:pt x="1152" y="1969"/>
                      <a:pt x="1145" y="1937"/>
                      <a:pt x="1137" y="1905"/>
                    </a:cubicBezTo>
                    <a:cubicBezTo>
                      <a:pt x="1116" y="1912"/>
                      <a:pt x="1095" y="1918"/>
                      <a:pt x="1072" y="1925"/>
                    </a:cubicBezTo>
                    <a:cubicBezTo>
                      <a:pt x="1075" y="1944"/>
                      <a:pt x="1061" y="1950"/>
                      <a:pt x="1045" y="1955"/>
                    </a:cubicBezTo>
                    <a:cubicBezTo>
                      <a:pt x="885" y="2008"/>
                      <a:pt x="731" y="1993"/>
                      <a:pt x="583" y="1914"/>
                    </a:cubicBezTo>
                    <a:cubicBezTo>
                      <a:pt x="578" y="1911"/>
                      <a:pt x="573" y="1908"/>
                      <a:pt x="567" y="1906"/>
                    </a:cubicBezTo>
                    <a:cubicBezTo>
                      <a:pt x="542" y="1894"/>
                      <a:pt x="530" y="1880"/>
                      <a:pt x="532" y="1848"/>
                    </a:cubicBezTo>
                    <a:cubicBezTo>
                      <a:pt x="535" y="1795"/>
                      <a:pt x="517" y="1744"/>
                      <a:pt x="500" y="1694"/>
                    </a:cubicBezTo>
                    <a:cubicBezTo>
                      <a:pt x="459" y="1576"/>
                      <a:pt x="408" y="1463"/>
                      <a:pt x="349" y="1353"/>
                    </a:cubicBezTo>
                    <a:cubicBezTo>
                      <a:pt x="303" y="1268"/>
                      <a:pt x="267" y="1180"/>
                      <a:pt x="245" y="1086"/>
                    </a:cubicBezTo>
                    <a:cubicBezTo>
                      <a:pt x="244" y="1083"/>
                      <a:pt x="242" y="1080"/>
                      <a:pt x="240" y="1077"/>
                    </a:cubicBezTo>
                    <a:cubicBezTo>
                      <a:pt x="234" y="1136"/>
                      <a:pt x="211" y="1188"/>
                      <a:pt x="181" y="1239"/>
                    </a:cubicBezTo>
                    <a:cubicBezTo>
                      <a:pt x="179" y="1242"/>
                      <a:pt x="181" y="1250"/>
                      <a:pt x="183" y="1254"/>
                    </a:cubicBezTo>
                    <a:cubicBezTo>
                      <a:pt x="213" y="1312"/>
                      <a:pt x="169" y="1402"/>
                      <a:pt x="104" y="1413"/>
                    </a:cubicBezTo>
                    <a:cubicBezTo>
                      <a:pt x="85" y="1417"/>
                      <a:pt x="80" y="1410"/>
                      <a:pt x="77" y="1381"/>
                    </a:cubicBezTo>
                    <a:cubicBezTo>
                      <a:pt x="53" y="1380"/>
                      <a:pt x="52" y="1378"/>
                      <a:pt x="53" y="1336"/>
                    </a:cubicBezTo>
                    <a:cubicBezTo>
                      <a:pt x="44" y="1343"/>
                      <a:pt x="36" y="1349"/>
                      <a:pt x="28" y="1354"/>
                    </a:cubicBezTo>
                    <a:cubicBezTo>
                      <a:pt x="23" y="1357"/>
                      <a:pt x="14" y="1360"/>
                      <a:pt x="11" y="1358"/>
                    </a:cubicBezTo>
                    <a:cubicBezTo>
                      <a:pt x="6" y="1355"/>
                      <a:pt x="1" y="1347"/>
                      <a:pt x="1" y="1341"/>
                    </a:cubicBezTo>
                    <a:cubicBezTo>
                      <a:pt x="0" y="1332"/>
                      <a:pt x="1" y="1322"/>
                      <a:pt x="5" y="1313"/>
                    </a:cubicBezTo>
                    <a:cubicBezTo>
                      <a:pt x="24" y="1266"/>
                      <a:pt x="54" y="1231"/>
                      <a:pt x="108" y="1220"/>
                    </a:cubicBezTo>
                    <a:cubicBezTo>
                      <a:pt x="113" y="1219"/>
                      <a:pt x="119" y="1213"/>
                      <a:pt x="122" y="1207"/>
                    </a:cubicBezTo>
                    <a:cubicBezTo>
                      <a:pt x="167" y="1128"/>
                      <a:pt x="178" y="1041"/>
                      <a:pt x="177" y="952"/>
                    </a:cubicBezTo>
                    <a:cubicBezTo>
                      <a:pt x="176" y="897"/>
                      <a:pt x="185" y="844"/>
                      <a:pt x="210" y="794"/>
                    </a:cubicBezTo>
                    <a:cubicBezTo>
                      <a:pt x="218" y="780"/>
                      <a:pt x="216" y="761"/>
                      <a:pt x="217" y="745"/>
                    </a:cubicBezTo>
                    <a:cubicBezTo>
                      <a:pt x="225" y="662"/>
                      <a:pt x="241" y="581"/>
                      <a:pt x="273" y="504"/>
                    </a:cubicBezTo>
                    <a:cubicBezTo>
                      <a:pt x="311" y="412"/>
                      <a:pt x="368" y="334"/>
                      <a:pt x="446" y="270"/>
                    </a:cubicBezTo>
                    <a:cubicBezTo>
                      <a:pt x="588" y="153"/>
                      <a:pt x="745" y="63"/>
                      <a:pt x="928" y="28"/>
                    </a:cubicBezTo>
                    <a:cubicBezTo>
                      <a:pt x="1073" y="0"/>
                      <a:pt x="1220" y="0"/>
                      <a:pt x="1365" y="24"/>
                    </a:cubicBezTo>
                    <a:cubicBezTo>
                      <a:pt x="1403" y="30"/>
                      <a:pt x="1439" y="43"/>
                      <a:pt x="1476" y="52"/>
                    </a:cubicBezTo>
                    <a:cubicBezTo>
                      <a:pt x="1483" y="54"/>
                      <a:pt x="1491" y="55"/>
                      <a:pt x="1498" y="53"/>
                    </a:cubicBezTo>
                    <a:cubicBezTo>
                      <a:pt x="1595" y="27"/>
                      <a:pt x="1687" y="32"/>
                      <a:pt x="1772" y="89"/>
                    </a:cubicBezTo>
                    <a:cubicBezTo>
                      <a:pt x="1779" y="94"/>
                      <a:pt x="1789" y="97"/>
                      <a:pt x="1798" y="96"/>
                    </a:cubicBezTo>
                    <a:cubicBezTo>
                      <a:pt x="1913" y="88"/>
                      <a:pt x="2012" y="126"/>
                      <a:pt x="2096" y="202"/>
                    </a:cubicBezTo>
                    <a:cubicBezTo>
                      <a:pt x="2175" y="271"/>
                      <a:pt x="2243" y="349"/>
                      <a:pt x="2288" y="445"/>
                    </a:cubicBezTo>
                    <a:cubicBezTo>
                      <a:pt x="2319" y="511"/>
                      <a:pt x="2346" y="578"/>
                      <a:pt x="2357" y="650"/>
                    </a:cubicBezTo>
                    <a:cubicBezTo>
                      <a:pt x="2365" y="707"/>
                      <a:pt x="2360" y="762"/>
                      <a:pt x="2350" y="817"/>
                    </a:cubicBezTo>
                    <a:cubicBezTo>
                      <a:pt x="2337" y="893"/>
                      <a:pt x="2333" y="969"/>
                      <a:pt x="2308" y="1043"/>
                    </a:cubicBezTo>
                    <a:cubicBezTo>
                      <a:pt x="2275" y="1137"/>
                      <a:pt x="2232" y="1227"/>
                      <a:pt x="2186" y="1316"/>
                    </a:cubicBezTo>
                    <a:cubicBezTo>
                      <a:pt x="2155" y="1378"/>
                      <a:pt x="2126" y="1441"/>
                      <a:pt x="2112" y="1510"/>
                    </a:cubicBezTo>
                    <a:cubicBezTo>
                      <a:pt x="2094" y="1604"/>
                      <a:pt x="2116" y="1687"/>
                      <a:pt x="2186" y="1754"/>
                    </a:cubicBezTo>
                    <a:cubicBezTo>
                      <a:pt x="2201" y="1768"/>
                      <a:pt x="2226" y="1776"/>
                      <a:pt x="2247" y="1780"/>
                    </a:cubicBezTo>
                    <a:cubicBezTo>
                      <a:pt x="2274" y="1785"/>
                      <a:pt x="2294" y="1769"/>
                      <a:pt x="2302" y="1742"/>
                    </a:cubicBezTo>
                    <a:cubicBezTo>
                      <a:pt x="2308" y="1719"/>
                      <a:pt x="2312" y="1696"/>
                      <a:pt x="2318" y="1674"/>
                    </a:cubicBezTo>
                    <a:cubicBezTo>
                      <a:pt x="2322" y="1656"/>
                      <a:pt x="2329" y="1637"/>
                      <a:pt x="2349" y="1633"/>
                    </a:cubicBezTo>
                    <a:close/>
                    <a:moveTo>
                      <a:pt x="152" y="1238"/>
                    </a:moveTo>
                    <a:cubicBezTo>
                      <a:pt x="232" y="1112"/>
                      <a:pt x="230" y="972"/>
                      <a:pt x="223" y="831"/>
                    </a:cubicBezTo>
                    <a:cubicBezTo>
                      <a:pt x="219" y="837"/>
                      <a:pt x="216" y="843"/>
                      <a:pt x="215" y="849"/>
                    </a:cubicBezTo>
                    <a:cubicBezTo>
                      <a:pt x="209" y="892"/>
                      <a:pt x="199" y="936"/>
                      <a:pt x="200" y="979"/>
                    </a:cubicBezTo>
                    <a:cubicBezTo>
                      <a:pt x="201" y="1059"/>
                      <a:pt x="188" y="1134"/>
                      <a:pt x="151" y="1205"/>
                    </a:cubicBezTo>
                    <a:cubicBezTo>
                      <a:pt x="148" y="1212"/>
                      <a:pt x="145" y="1218"/>
                      <a:pt x="143" y="1225"/>
                    </a:cubicBezTo>
                    <a:cubicBezTo>
                      <a:pt x="142" y="1229"/>
                      <a:pt x="143" y="1233"/>
                      <a:pt x="144" y="1237"/>
                    </a:cubicBezTo>
                    <a:cubicBezTo>
                      <a:pt x="146" y="1237"/>
                      <a:pt x="149" y="1237"/>
                      <a:pt x="152" y="1238"/>
                    </a:cubicBezTo>
                    <a:close/>
                    <a:moveTo>
                      <a:pt x="163" y="1307"/>
                    </a:moveTo>
                    <a:cubicBezTo>
                      <a:pt x="173" y="1267"/>
                      <a:pt x="134" y="1241"/>
                      <a:pt x="100" y="1251"/>
                    </a:cubicBezTo>
                    <a:cubicBezTo>
                      <a:pt x="62" y="1263"/>
                      <a:pt x="42" y="1292"/>
                      <a:pt x="24" y="1327"/>
                    </a:cubicBezTo>
                    <a:cubicBezTo>
                      <a:pt x="46" y="1317"/>
                      <a:pt x="65" y="1307"/>
                      <a:pt x="84" y="1298"/>
                    </a:cubicBezTo>
                    <a:cubicBezTo>
                      <a:pt x="85" y="1300"/>
                      <a:pt x="86" y="1301"/>
                      <a:pt x="88" y="1303"/>
                    </a:cubicBezTo>
                    <a:cubicBezTo>
                      <a:pt x="83" y="1318"/>
                      <a:pt x="79" y="1332"/>
                      <a:pt x="73" y="1352"/>
                    </a:cubicBezTo>
                    <a:cubicBezTo>
                      <a:pt x="89" y="1342"/>
                      <a:pt x="100" y="1334"/>
                      <a:pt x="113" y="1325"/>
                    </a:cubicBezTo>
                    <a:cubicBezTo>
                      <a:pt x="122" y="1349"/>
                      <a:pt x="101" y="1366"/>
                      <a:pt x="102" y="1387"/>
                    </a:cubicBezTo>
                    <a:cubicBezTo>
                      <a:pt x="105" y="1386"/>
                      <a:pt x="107" y="1387"/>
                      <a:pt x="109" y="1386"/>
                    </a:cubicBezTo>
                    <a:cubicBezTo>
                      <a:pt x="149" y="1375"/>
                      <a:pt x="155" y="1340"/>
                      <a:pt x="163" y="1307"/>
                    </a:cubicBezTo>
                    <a:close/>
                  </a:path>
                </a:pathLst>
              </a:custGeom>
              <a:solidFill>
                <a:schemeClr val="tx1"/>
              </a:solidFill>
              <a:ln w="9525">
                <a:noFill/>
                <a:round/>
                <a:headEnd/>
                <a:tailEnd/>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grpSp>
      </p:grpSp>
      <p:grpSp>
        <p:nvGrpSpPr>
          <p:cNvPr id="10" name="Group 9"/>
          <p:cNvGrpSpPr/>
          <p:nvPr/>
        </p:nvGrpSpPr>
        <p:grpSpPr>
          <a:xfrm>
            <a:off x="3019712" y="5215931"/>
            <a:ext cx="1673387" cy="1232371"/>
            <a:chOff x="3665934" y="1213017"/>
            <a:chExt cx="1707668" cy="1257618"/>
          </a:xfrm>
        </p:grpSpPr>
        <p:sp>
          <p:nvSpPr>
            <p:cNvPr id="25" name="Rectangle 24"/>
            <p:cNvSpPr/>
            <p:nvPr/>
          </p:nvSpPr>
          <p:spPr bwMode="auto">
            <a:xfrm>
              <a:off x="3673947"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NoSQL</a:t>
              </a:r>
            </a:p>
          </p:txBody>
        </p:sp>
        <p:sp>
          <p:nvSpPr>
            <p:cNvPr id="26" name="TextBox 25"/>
            <p:cNvSpPr txBox="1"/>
            <p:nvPr/>
          </p:nvSpPr>
          <p:spPr>
            <a:xfrm>
              <a:off x="3665934" y="1397032"/>
              <a:ext cx="1707668" cy="803931"/>
            </a:xfrm>
            <a:prstGeom prst="rect">
              <a:avLst/>
            </a:prstGeom>
            <a:noFill/>
          </p:spPr>
          <p:txBody>
            <a:bodyPr wrap="square" lIns="179208" tIns="143366" rIns="179208" bIns="143366" rtlCol="0">
              <a:spAutoFit/>
            </a:bodyPr>
            <a:lstStyle/>
            <a:p>
              <a:pPr algn="ctr" defTabSz="913841">
                <a:lnSpc>
                  <a:spcPct val="90000"/>
                </a:lnSpc>
                <a:spcAft>
                  <a:spcPts val="588"/>
                </a:spcAft>
              </a:pPr>
              <a:r>
                <a:rPr lang="en-US" sz="3526" dirty="0">
                  <a:solidFill>
                    <a:srgbClr val="FFFFFF"/>
                  </a:solidFill>
                </a:rPr>
                <a:t>{ }</a:t>
              </a:r>
            </a:p>
          </p:txBody>
        </p:sp>
      </p:grpSp>
      <p:grpSp>
        <p:nvGrpSpPr>
          <p:cNvPr id="11" name="Group 10"/>
          <p:cNvGrpSpPr/>
          <p:nvPr/>
        </p:nvGrpSpPr>
        <p:grpSpPr>
          <a:xfrm>
            <a:off x="5596989" y="5228538"/>
            <a:ext cx="1657680" cy="1232371"/>
            <a:chOff x="5373601" y="1213017"/>
            <a:chExt cx="1691640" cy="1257618"/>
          </a:xfrm>
        </p:grpSpPr>
        <p:sp>
          <p:nvSpPr>
            <p:cNvPr id="23" name="Rectangle 22"/>
            <p:cNvSpPr/>
            <p:nvPr/>
          </p:nvSpPr>
          <p:spPr bwMode="auto">
            <a:xfrm>
              <a:off x="5373601"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Streaming</a:t>
              </a:r>
            </a:p>
          </p:txBody>
        </p:sp>
        <p:sp>
          <p:nvSpPr>
            <p:cNvPr id="24" name="TextBox 23"/>
            <p:cNvSpPr txBox="1"/>
            <p:nvPr/>
          </p:nvSpPr>
          <p:spPr>
            <a:xfrm>
              <a:off x="5704344" y="1413054"/>
              <a:ext cx="1055558" cy="822776"/>
            </a:xfrm>
            <a:prstGeom prst="rect">
              <a:avLst/>
            </a:prstGeom>
            <a:noFill/>
          </p:spPr>
          <p:txBody>
            <a:bodyPr wrap="square" lIns="179208" tIns="143366" rIns="179208" bIns="143366" rtlCol="0">
              <a:spAutoFit/>
            </a:bodyPr>
            <a:lstStyle/>
            <a:p>
              <a:pPr algn="ctr" defTabSz="913841">
                <a:lnSpc>
                  <a:spcPct val="70000"/>
                </a:lnSpc>
              </a:pPr>
              <a:r>
                <a:rPr lang="en-US" sz="1567" dirty="0">
                  <a:solidFill>
                    <a:srgbClr val="FFFFFF"/>
                  </a:solidFill>
                </a:rPr>
                <a:t>10101</a:t>
              </a:r>
            </a:p>
            <a:p>
              <a:pPr algn="ctr" defTabSz="913841">
                <a:lnSpc>
                  <a:spcPct val="70000"/>
                </a:lnSpc>
              </a:pPr>
              <a:r>
                <a:rPr lang="en-US" sz="1567" dirty="0">
                  <a:solidFill>
                    <a:srgbClr val="FFFFFF"/>
                  </a:solidFill>
                </a:rPr>
                <a:t>01010</a:t>
              </a:r>
            </a:p>
            <a:p>
              <a:pPr algn="ctr" defTabSz="913841">
                <a:lnSpc>
                  <a:spcPct val="70000"/>
                </a:lnSpc>
              </a:pPr>
              <a:r>
                <a:rPr lang="en-US" sz="1567" dirty="0">
                  <a:solidFill>
                    <a:srgbClr val="FFFFFF"/>
                  </a:solidFill>
                </a:rPr>
                <a:t>00100</a:t>
              </a:r>
            </a:p>
          </p:txBody>
        </p:sp>
      </p:grpSp>
      <p:grpSp>
        <p:nvGrpSpPr>
          <p:cNvPr id="12" name="Group 11"/>
          <p:cNvGrpSpPr/>
          <p:nvPr/>
        </p:nvGrpSpPr>
        <p:grpSpPr>
          <a:xfrm>
            <a:off x="7118514" y="5222234"/>
            <a:ext cx="1657680" cy="1232371"/>
            <a:chOff x="7073255" y="1213017"/>
            <a:chExt cx="1691640" cy="1257618"/>
          </a:xfrm>
        </p:grpSpPr>
        <p:sp>
          <p:nvSpPr>
            <p:cNvPr id="21" name="Rectangle 20"/>
            <p:cNvSpPr/>
            <p:nvPr/>
          </p:nvSpPr>
          <p:spPr bwMode="auto">
            <a:xfrm>
              <a:off x="7073255"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SaaS Services</a:t>
              </a:r>
            </a:p>
          </p:txBody>
        </p:sp>
        <p:sp>
          <p:nvSpPr>
            <p:cNvPr id="22" name="Freeform 5"/>
            <p:cNvSpPr>
              <a:spLocks/>
            </p:cNvSpPr>
            <p:nvPr/>
          </p:nvSpPr>
          <p:spPr bwMode="auto">
            <a:xfrm>
              <a:off x="7632931" y="1625710"/>
              <a:ext cx="572288" cy="33670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defTabSz="913698"/>
              <a:endParaRPr lang="en-US" sz="1836" dirty="0">
                <a:solidFill>
                  <a:srgbClr val="000000"/>
                </a:solidFill>
              </a:endParaRPr>
            </a:p>
          </p:txBody>
        </p:sp>
      </p:grpSp>
      <p:grpSp>
        <p:nvGrpSpPr>
          <p:cNvPr id="13" name="Group 12"/>
          <p:cNvGrpSpPr/>
          <p:nvPr/>
        </p:nvGrpSpPr>
        <p:grpSpPr>
          <a:xfrm>
            <a:off x="8663701" y="5222234"/>
            <a:ext cx="1657680" cy="1232371"/>
            <a:chOff x="8772909" y="1213017"/>
            <a:chExt cx="1691640" cy="1257618"/>
          </a:xfrm>
        </p:grpSpPr>
        <p:sp>
          <p:nvSpPr>
            <p:cNvPr id="17" name="Rectangle 16"/>
            <p:cNvSpPr/>
            <p:nvPr/>
          </p:nvSpPr>
          <p:spPr bwMode="auto">
            <a:xfrm>
              <a:off x="8772909"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Public</a:t>
              </a:r>
            </a:p>
          </p:txBody>
        </p:sp>
        <p:grpSp>
          <p:nvGrpSpPr>
            <p:cNvPr id="18" name="Group 17"/>
            <p:cNvGrpSpPr/>
            <p:nvPr/>
          </p:nvGrpSpPr>
          <p:grpSpPr>
            <a:xfrm>
              <a:off x="9168883" y="1606004"/>
              <a:ext cx="899692" cy="376121"/>
              <a:chOff x="9088855" y="5826520"/>
              <a:chExt cx="899692" cy="376121"/>
            </a:xfrm>
          </p:grpSpPr>
          <p:sp>
            <p:nvSpPr>
              <p:cNvPr id="19" name="Freeform 18"/>
              <p:cNvSpPr>
                <a:spLocks noEditPoints="1"/>
              </p:cNvSpPr>
              <p:nvPr/>
            </p:nvSpPr>
            <p:spPr bwMode="black">
              <a:xfrm>
                <a:off x="9088855" y="5826520"/>
                <a:ext cx="362049" cy="376121"/>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30" tIns="40315" rIns="80630" bIns="40315"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665"/>
                <a:endParaRPr lang="en-US" sz="2800">
                  <a:solidFill>
                    <a:prstClr val="black"/>
                  </a:solidFill>
                </a:endParaRPr>
              </a:p>
            </p:txBody>
          </p:sp>
          <p:sp>
            <p:nvSpPr>
              <p:cNvPr id="20" name="Freeform 19"/>
              <p:cNvSpPr>
                <a:spLocks noChangeAspect="1" noEditPoints="1"/>
              </p:cNvSpPr>
              <p:nvPr/>
            </p:nvSpPr>
            <p:spPr bwMode="black">
              <a:xfrm>
                <a:off x="9583083" y="5840335"/>
                <a:ext cx="405464" cy="345224"/>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39" tIns="40319" rIns="80639" bIns="4031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725590"/>
                <a:endParaRPr lang="en-US" sz="2745" spc="-120">
                  <a:solidFill>
                    <a:srgbClr val="000000">
                      <a:lumMod val="50000"/>
                    </a:srgbClr>
                  </a:solidFill>
                  <a:latin typeface="Segoe Light" pitchFamily="34" charset="0"/>
                </a:endParaRPr>
              </a:p>
            </p:txBody>
          </p:sp>
        </p:grpSp>
      </p:grpSp>
      <p:grpSp>
        <p:nvGrpSpPr>
          <p:cNvPr id="14" name="Group 13"/>
          <p:cNvGrpSpPr/>
          <p:nvPr/>
        </p:nvGrpSpPr>
        <p:grpSpPr>
          <a:xfrm>
            <a:off x="10183679" y="5222234"/>
            <a:ext cx="1657680" cy="1232371"/>
            <a:chOff x="10472563" y="1213017"/>
            <a:chExt cx="1691640" cy="1257618"/>
          </a:xfrm>
        </p:grpSpPr>
        <p:sp>
          <p:nvSpPr>
            <p:cNvPr id="15" name="Rectangle 14"/>
            <p:cNvSpPr/>
            <p:nvPr/>
          </p:nvSpPr>
          <p:spPr bwMode="auto">
            <a:xfrm>
              <a:off x="10472563"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Machine Learning</a:t>
              </a:r>
            </a:p>
          </p:txBody>
        </p:sp>
        <p:pic>
          <p:nvPicPr>
            <p:cNvPr id="16" name="Picture 15"/>
            <p:cNvPicPr>
              <a:picLocks noChangeAspect="1"/>
            </p:cNvPicPr>
            <p:nvPr/>
          </p:nvPicPr>
          <p:blipFill rotWithShape="1">
            <a:blip r:embed="rId5">
              <a:biLevel thresh="25000"/>
              <a:extLst>
                <a:ext uri="{28A0092B-C50C-407E-A947-70E740481C1C}">
                  <a14:useLocalDpi xmlns:a14="http://schemas.microsoft.com/office/drawing/2010/main" val="0"/>
                </a:ext>
              </a:extLst>
            </a:blip>
            <a:srcRect t="-1492" r="46488"/>
            <a:stretch/>
          </p:blipFill>
          <p:spPr>
            <a:xfrm>
              <a:off x="11095061" y="1582282"/>
              <a:ext cx="446643" cy="423565"/>
            </a:xfrm>
            <a:prstGeom prst="rect">
              <a:avLst/>
            </a:prstGeom>
          </p:spPr>
        </p:pic>
      </p:grpSp>
      <p:sp>
        <p:nvSpPr>
          <p:cNvPr id="341" name="Rectangle 340"/>
          <p:cNvSpPr/>
          <p:nvPr/>
        </p:nvSpPr>
        <p:spPr bwMode="auto">
          <a:xfrm>
            <a:off x="4169521" y="5216987"/>
            <a:ext cx="1657680" cy="1232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algn="ctr" defTabSz="913576" fontAlgn="base">
              <a:lnSpc>
                <a:spcPct val="90000"/>
              </a:lnSpc>
              <a:spcBef>
                <a:spcPct val="0"/>
              </a:spcBef>
              <a:spcAft>
                <a:spcPct val="0"/>
              </a:spcAft>
            </a:pPr>
            <a:r>
              <a:rPr lang="en-US" sz="1369" dirty="0">
                <a:gradFill>
                  <a:gsLst>
                    <a:gs pos="0">
                      <a:srgbClr val="FFFFFF"/>
                    </a:gs>
                    <a:gs pos="100000">
                      <a:srgbClr val="FFFFFF"/>
                    </a:gs>
                  </a:gsLst>
                  <a:lin ang="5400000" scaled="0"/>
                </a:gradFill>
                <a:ea typeface="Segoe UI" pitchFamily="34" charset="0"/>
                <a:cs typeface="Segoe UI" pitchFamily="34" charset="0"/>
              </a:rPr>
              <a:t>  ETL</a:t>
            </a:r>
          </a:p>
        </p:txBody>
      </p:sp>
      <p:sp>
        <p:nvSpPr>
          <p:cNvPr id="3" name="TextBox 2"/>
          <p:cNvSpPr txBox="1"/>
          <p:nvPr/>
        </p:nvSpPr>
        <p:spPr>
          <a:xfrm>
            <a:off x="5171485" y="3744635"/>
            <a:ext cx="1536357" cy="634263"/>
          </a:xfrm>
          <a:prstGeom prst="rect">
            <a:avLst/>
          </a:prstGeom>
          <a:noFill/>
        </p:spPr>
        <p:txBody>
          <a:bodyPr wrap="square" lIns="182802" tIns="146243" rIns="182802" bIns="146243" rtlCol="0">
            <a:spAutoFit/>
          </a:bodyPr>
          <a:lstStyle/>
          <a:p>
            <a:pPr algn="ctr" defTabSz="913874">
              <a:lnSpc>
                <a:spcPct val="90000"/>
              </a:lnSpc>
              <a:spcAft>
                <a:spcPts val="600"/>
              </a:spcAft>
            </a:pPr>
            <a:r>
              <a:rPr lang="en-US" sz="2400" b="1" dirty="0">
                <a:gradFill>
                  <a:gsLst>
                    <a:gs pos="2917">
                      <a:srgbClr val="505050"/>
                    </a:gs>
                    <a:gs pos="100000">
                      <a:srgbClr val="505050"/>
                    </a:gs>
                  </a:gsLst>
                  <a:lin ang="5400000" scaled="0"/>
                </a:gradFill>
              </a:rPr>
              <a:t>DATA</a:t>
            </a:r>
          </a:p>
        </p:txBody>
      </p:sp>
      <p:sp>
        <p:nvSpPr>
          <p:cNvPr id="348" name="icon GEARS"/>
          <p:cNvSpPr>
            <a:spLocks noEditPoints="1"/>
          </p:cNvSpPr>
          <p:nvPr/>
        </p:nvSpPr>
        <p:spPr bwMode="auto">
          <a:xfrm>
            <a:off x="4841743" y="5556391"/>
            <a:ext cx="542749" cy="427003"/>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1"/>
          </a:solidFill>
          <a:ln>
            <a:noFill/>
          </a:ln>
          <a:extLst/>
        </p:spPr>
        <p:txBody>
          <a:bodyPr/>
          <a:lstStyle/>
          <a:p>
            <a:pPr defTabSz="913698"/>
            <a:endParaRPr lang="en-US" sz="1836">
              <a:solidFill>
                <a:srgbClr val="000000"/>
              </a:solidFill>
            </a:endParaRPr>
          </a:p>
        </p:txBody>
      </p:sp>
      <p:grpSp>
        <p:nvGrpSpPr>
          <p:cNvPr id="6" name="Group 5"/>
          <p:cNvGrpSpPr/>
          <p:nvPr/>
        </p:nvGrpSpPr>
        <p:grpSpPr>
          <a:xfrm>
            <a:off x="1083158" y="2711868"/>
            <a:ext cx="2861446" cy="1585171"/>
            <a:chOff x="1096257" y="2681618"/>
            <a:chExt cx="2918824" cy="1616957"/>
          </a:xfrm>
        </p:grpSpPr>
        <p:sp>
          <p:nvSpPr>
            <p:cNvPr id="55" name="Rectangle 54"/>
            <p:cNvSpPr/>
            <p:nvPr/>
          </p:nvSpPr>
          <p:spPr bwMode="auto">
            <a:xfrm>
              <a:off x="1096257" y="2681618"/>
              <a:ext cx="2918823" cy="3726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04" rIns="89604" bIns="89604"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pPr>
              <a:r>
                <a:rPr lang="en-US" sz="1600" b="1" u="sng" dirty="0">
                  <a:gradFill>
                    <a:gsLst>
                      <a:gs pos="0">
                        <a:srgbClr val="107C10"/>
                      </a:gs>
                      <a:gs pos="100000">
                        <a:srgbClr val="107C10"/>
                      </a:gs>
                    </a:gsLst>
                    <a:lin ang="5400000" scaled="0"/>
                  </a:gradFill>
                  <a:ea typeface="Segoe UI" pitchFamily="34" charset="0"/>
                  <a:cs typeface="Segoe UI" pitchFamily="34" charset="0"/>
                </a:rPr>
                <a:t>BUSINESS ANALYST TOOLS</a:t>
              </a:r>
            </a:p>
          </p:txBody>
        </p:sp>
        <p:grpSp>
          <p:nvGrpSpPr>
            <p:cNvPr id="58" name="Group 57"/>
            <p:cNvGrpSpPr/>
            <p:nvPr/>
          </p:nvGrpSpPr>
          <p:grpSpPr>
            <a:xfrm>
              <a:off x="1111560" y="3198614"/>
              <a:ext cx="2903521" cy="410242"/>
              <a:chOff x="480907" y="2967373"/>
              <a:chExt cx="2903933" cy="410301"/>
            </a:xfrm>
          </p:grpSpPr>
          <p:sp>
            <p:nvSpPr>
              <p:cNvPr id="304" name="Freeform 25"/>
              <p:cNvSpPr>
                <a:spLocks noChangeAspect="1" noEditPoints="1"/>
              </p:cNvSpPr>
              <p:nvPr/>
            </p:nvSpPr>
            <p:spPr bwMode="black">
              <a:xfrm>
                <a:off x="480907" y="2967373"/>
                <a:ext cx="413066" cy="410301"/>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217346"/>
              </a:solidFill>
              <a:ln>
                <a:noFill/>
              </a:ln>
              <a:extLst/>
            </p:spPr>
            <p:txBody>
              <a:bodyPr vert="horz" wrap="square" lIns="89604" tIns="44802" rIns="89604" bIns="44802" numCol="1" anchor="t" anchorCtr="0" compatLnSpc="1">
                <a:prstTxWarp prst="textNoShape">
                  <a:avLst/>
                </a:prstTxWarp>
              </a:bodyPr>
              <a:lstStyle/>
              <a:p>
                <a:pPr defTabSz="913841"/>
                <a:endParaRPr lang="en-US" sz="1567">
                  <a:solidFill>
                    <a:srgbClr val="107C10"/>
                  </a:solidFill>
                </a:endParaRPr>
              </a:p>
            </p:txBody>
          </p:sp>
          <p:sp>
            <p:nvSpPr>
              <p:cNvPr id="340" name="Rectangle 339"/>
              <p:cNvSpPr/>
              <p:nvPr/>
            </p:nvSpPr>
            <p:spPr bwMode="auto">
              <a:xfrm>
                <a:off x="927024" y="2984396"/>
                <a:ext cx="2457816" cy="376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107C10"/>
                        </a:gs>
                        <a:gs pos="100000">
                          <a:srgbClr val="107C10"/>
                        </a:gs>
                      </a:gsLst>
                      <a:lin ang="5400000" scaled="1"/>
                    </a:gradFill>
                    <a:ea typeface="Segoe UI" pitchFamily="34" charset="0"/>
                    <a:cs typeface="Segoe UI" pitchFamily="34" charset="0"/>
                  </a:rPr>
                  <a:t>Excel</a:t>
                </a:r>
                <a:br>
                  <a:rPr lang="en-US" sz="1369" dirty="0">
                    <a:gradFill>
                      <a:gsLst>
                        <a:gs pos="0">
                          <a:srgbClr val="107C10"/>
                        </a:gs>
                        <a:gs pos="100000">
                          <a:srgbClr val="107C10"/>
                        </a:gs>
                      </a:gsLst>
                      <a:lin ang="5400000" scaled="1"/>
                    </a:gradFill>
                    <a:ea typeface="Segoe UI" pitchFamily="34" charset="0"/>
                    <a:cs typeface="Segoe UI" pitchFamily="34" charset="0"/>
                  </a:rPr>
                </a:br>
                <a:endParaRPr lang="en-US" sz="1369" dirty="0">
                  <a:gradFill>
                    <a:gsLst>
                      <a:gs pos="0">
                        <a:srgbClr val="107C10"/>
                      </a:gs>
                      <a:gs pos="100000">
                        <a:srgbClr val="107C10"/>
                      </a:gs>
                    </a:gsLst>
                    <a:lin ang="5400000" scaled="1"/>
                  </a:gradFill>
                  <a:ea typeface="Segoe UI" pitchFamily="34" charset="0"/>
                  <a:cs typeface="Segoe UI" pitchFamily="34" charset="0"/>
                </a:endParaRPr>
              </a:p>
            </p:txBody>
          </p:sp>
        </p:grpSp>
        <p:grpSp>
          <p:nvGrpSpPr>
            <p:cNvPr id="64" name="Group 63"/>
            <p:cNvGrpSpPr/>
            <p:nvPr/>
          </p:nvGrpSpPr>
          <p:grpSpPr>
            <a:xfrm>
              <a:off x="1111085" y="3824338"/>
              <a:ext cx="2274259" cy="474237"/>
              <a:chOff x="480907" y="3593986"/>
              <a:chExt cx="2274582" cy="474304"/>
            </a:xfrm>
          </p:grpSpPr>
          <p:sp>
            <p:nvSpPr>
              <p:cNvPr id="342" name="Rectangle 341"/>
              <p:cNvSpPr/>
              <p:nvPr/>
            </p:nvSpPr>
            <p:spPr bwMode="auto">
              <a:xfrm>
                <a:off x="927024" y="3649544"/>
                <a:ext cx="1828465" cy="4187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107C10"/>
                        </a:gs>
                        <a:gs pos="100000">
                          <a:srgbClr val="107C10"/>
                        </a:gs>
                      </a:gsLst>
                      <a:lin ang="5400000" scaled="1"/>
                    </a:gradFill>
                    <a:ea typeface="Segoe UI" pitchFamily="34" charset="0"/>
                    <a:cs typeface="Segoe UI" pitchFamily="34" charset="0"/>
                  </a:rPr>
                  <a:t>Power BI Designer</a:t>
                </a:r>
              </a:p>
            </p:txBody>
          </p:sp>
          <p:pic>
            <p:nvPicPr>
              <p:cNvPr id="349" name="Picture 3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907" y="3593986"/>
                <a:ext cx="442331" cy="419692"/>
              </a:xfrm>
              <a:prstGeom prst="rect">
                <a:avLst/>
              </a:prstGeom>
            </p:spPr>
          </p:pic>
        </p:grpSp>
      </p:grpSp>
      <p:grpSp>
        <p:nvGrpSpPr>
          <p:cNvPr id="50" name="Group 49"/>
          <p:cNvGrpSpPr/>
          <p:nvPr/>
        </p:nvGrpSpPr>
        <p:grpSpPr>
          <a:xfrm>
            <a:off x="7888830" y="2711868"/>
            <a:ext cx="3621978" cy="2182442"/>
            <a:chOff x="8153551" y="2636767"/>
            <a:chExt cx="3694606" cy="2226204"/>
          </a:xfrm>
        </p:grpSpPr>
        <p:sp>
          <p:nvSpPr>
            <p:cNvPr id="76" name="Rectangle 75"/>
            <p:cNvSpPr/>
            <p:nvPr/>
          </p:nvSpPr>
          <p:spPr bwMode="auto">
            <a:xfrm>
              <a:off x="8153551" y="2636767"/>
              <a:ext cx="3694606" cy="398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04" rIns="89604" bIns="89604"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pPr>
              <a:r>
                <a:rPr lang="en-US" sz="1600" b="1" u="sng" dirty="0">
                  <a:gradFill>
                    <a:gsLst>
                      <a:gs pos="0">
                        <a:srgbClr val="0078D7"/>
                      </a:gs>
                      <a:gs pos="100000">
                        <a:srgbClr val="0078D7"/>
                      </a:gs>
                    </a:gsLst>
                    <a:lin ang="5400000" scaled="0"/>
                  </a:gradFill>
                  <a:ea typeface="Segoe UI" pitchFamily="34" charset="0"/>
                  <a:cs typeface="Segoe UI" pitchFamily="34" charset="0"/>
                </a:rPr>
                <a:t>IT PRO AND DEVELOPMENT TOOLS</a:t>
              </a:r>
            </a:p>
          </p:txBody>
        </p:sp>
        <p:grpSp>
          <p:nvGrpSpPr>
            <p:cNvPr id="59" name="Group 58"/>
            <p:cNvGrpSpPr/>
            <p:nvPr/>
          </p:nvGrpSpPr>
          <p:grpSpPr>
            <a:xfrm>
              <a:off x="8223018" y="3142961"/>
              <a:ext cx="2944590" cy="391657"/>
              <a:chOff x="7607473" y="2843097"/>
              <a:chExt cx="2945008" cy="391712"/>
            </a:xfrm>
          </p:grpSpPr>
          <p:sp>
            <p:nvSpPr>
              <p:cNvPr id="351" name="Freeform 39"/>
              <p:cNvSpPr>
                <a:spLocks noEditPoints="1"/>
              </p:cNvSpPr>
              <p:nvPr/>
            </p:nvSpPr>
            <p:spPr bwMode="auto">
              <a:xfrm>
                <a:off x="7607473" y="2892690"/>
                <a:ext cx="291410" cy="292526"/>
              </a:xfrm>
              <a:custGeom>
                <a:avLst/>
                <a:gdLst>
                  <a:gd name="T0" fmla="*/ 261 w 261"/>
                  <a:gd name="T1" fmla="*/ 211 h 262"/>
                  <a:gd name="T2" fmla="*/ 137 w 261"/>
                  <a:gd name="T3" fmla="*/ 262 h 262"/>
                  <a:gd name="T4" fmla="*/ 137 w 261"/>
                  <a:gd name="T5" fmla="*/ 109 h 262"/>
                  <a:gd name="T6" fmla="*/ 261 w 261"/>
                  <a:gd name="T7" fmla="*/ 57 h 262"/>
                  <a:gd name="T8" fmla="*/ 261 w 261"/>
                  <a:gd name="T9" fmla="*/ 211 h 262"/>
                  <a:gd name="T10" fmla="*/ 261 w 261"/>
                  <a:gd name="T11" fmla="*/ 211 h 262"/>
                  <a:gd name="T12" fmla="*/ 261 w 261"/>
                  <a:gd name="T13" fmla="*/ 211 h 262"/>
                  <a:gd name="T14" fmla="*/ 123 w 261"/>
                  <a:gd name="T15" fmla="*/ 109 h 262"/>
                  <a:gd name="T16" fmla="*/ 0 w 261"/>
                  <a:gd name="T17" fmla="*/ 57 h 262"/>
                  <a:gd name="T18" fmla="*/ 0 w 261"/>
                  <a:gd name="T19" fmla="*/ 211 h 262"/>
                  <a:gd name="T20" fmla="*/ 123 w 261"/>
                  <a:gd name="T21" fmla="*/ 262 h 262"/>
                  <a:gd name="T22" fmla="*/ 123 w 261"/>
                  <a:gd name="T23" fmla="*/ 109 h 262"/>
                  <a:gd name="T24" fmla="*/ 123 w 261"/>
                  <a:gd name="T25" fmla="*/ 109 h 262"/>
                  <a:gd name="T26" fmla="*/ 123 w 261"/>
                  <a:gd name="T27" fmla="*/ 109 h 262"/>
                  <a:gd name="T28" fmla="*/ 130 w 261"/>
                  <a:gd name="T29" fmla="*/ 0 h 262"/>
                  <a:gd name="T30" fmla="*/ 0 w 261"/>
                  <a:gd name="T31" fmla="*/ 47 h 262"/>
                  <a:gd name="T32" fmla="*/ 130 w 261"/>
                  <a:gd name="T33" fmla="*/ 99 h 262"/>
                  <a:gd name="T34" fmla="*/ 261 w 261"/>
                  <a:gd name="T35" fmla="*/ 47 h 262"/>
                  <a:gd name="T36" fmla="*/ 130 w 261"/>
                  <a:gd name="T37" fmla="*/ 0 h 262"/>
                  <a:gd name="T38" fmla="*/ 130 w 261"/>
                  <a:gd name="T39" fmla="*/ 0 h 262"/>
                  <a:gd name="T40" fmla="*/ 130 w 261"/>
                  <a:gd name="T4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62">
                    <a:moveTo>
                      <a:pt x="261" y="211"/>
                    </a:moveTo>
                    <a:lnTo>
                      <a:pt x="137" y="262"/>
                    </a:lnTo>
                    <a:lnTo>
                      <a:pt x="137" y="109"/>
                    </a:lnTo>
                    <a:lnTo>
                      <a:pt x="261" y="57"/>
                    </a:lnTo>
                    <a:lnTo>
                      <a:pt x="261" y="211"/>
                    </a:lnTo>
                    <a:lnTo>
                      <a:pt x="261" y="211"/>
                    </a:lnTo>
                    <a:lnTo>
                      <a:pt x="261" y="211"/>
                    </a:lnTo>
                    <a:close/>
                    <a:moveTo>
                      <a:pt x="123" y="109"/>
                    </a:moveTo>
                    <a:lnTo>
                      <a:pt x="0" y="57"/>
                    </a:lnTo>
                    <a:lnTo>
                      <a:pt x="0" y="211"/>
                    </a:lnTo>
                    <a:lnTo>
                      <a:pt x="123" y="262"/>
                    </a:lnTo>
                    <a:lnTo>
                      <a:pt x="123" y="109"/>
                    </a:lnTo>
                    <a:lnTo>
                      <a:pt x="123" y="109"/>
                    </a:lnTo>
                    <a:lnTo>
                      <a:pt x="123" y="109"/>
                    </a:lnTo>
                    <a:close/>
                    <a:moveTo>
                      <a:pt x="130" y="0"/>
                    </a:moveTo>
                    <a:lnTo>
                      <a:pt x="0" y="47"/>
                    </a:lnTo>
                    <a:lnTo>
                      <a:pt x="130" y="99"/>
                    </a:lnTo>
                    <a:lnTo>
                      <a:pt x="261" y="47"/>
                    </a:lnTo>
                    <a:lnTo>
                      <a:pt x="130" y="0"/>
                    </a:lnTo>
                    <a:lnTo>
                      <a:pt x="130" y="0"/>
                    </a:lnTo>
                    <a:lnTo>
                      <a:pt x="130" y="0"/>
                    </a:lnTo>
                    <a:close/>
                  </a:path>
                </a:pathLst>
              </a:custGeom>
              <a:solidFill>
                <a:schemeClr val="tx2"/>
              </a:solid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sp>
            <p:nvSpPr>
              <p:cNvPr id="352" name="Rectangle 351"/>
              <p:cNvSpPr/>
              <p:nvPr/>
            </p:nvSpPr>
            <p:spPr bwMode="auto">
              <a:xfrm>
                <a:off x="7903340" y="2843097"/>
                <a:ext cx="2649141"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0078D7"/>
                        </a:gs>
                        <a:gs pos="100000">
                          <a:srgbClr val="0078D7"/>
                        </a:gs>
                      </a:gsLst>
                      <a:lin ang="5400000" scaled="0"/>
                    </a:gradFill>
                    <a:ea typeface="Segoe UI" pitchFamily="34" charset="0"/>
                    <a:cs typeface="Segoe UI" pitchFamily="34" charset="0"/>
                  </a:rPr>
                  <a:t>SQL Server Analysis Services </a:t>
                </a:r>
              </a:p>
            </p:txBody>
          </p:sp>
        </p:grpSp>
        <p:grpSp>
          <p:nvGrpSpPr>
            <p:cNvPr id="60" name="Group 59"/>
            <p:cNvGrpSpPr/>
            <p:nvPr/>
          </p:nvGrpSpPr>
          <p:grpSpPr>
            <a:xfrm>
              <a:off x="8273317" y="3802194"/>
              <a:ext cx="2995648" cy="391657"/>
              <a:chOff x="7657778" y="3514965"/>
              <a:chExt cx="2996073" cy="391712"/>
            </a:xfrm>
          </p:grpSpPr>
          <p:sp>
            <p:nvSpPr>
              <p:cNvPr id="354" name="Freeform 30"/>
              <p:cNvSpPr>
                <a:spLocks noEditPoints="1"/>
              </p:cNvSpPr>
              <p:nvPr/>
            </p:nvSpPr>
            <p:spPr bwMode="auto">
              <a:xfrm>
                <a:off x="7657778" y="3565881"/>
                <a:ext cx="228535" cy="292526"/>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tx2"/>
              </a:solidFill>
              <a:ln>
                <a:noFill/>
              </a:ln>
              <a:extLst/>
            </p:spPr>
            <p:txBody>
              <a:bodyPr vert="horz" wrap="square" lIns="89580" tIns="44790" rIns="89580" bIns="44790" numCol="1" anchor="t" anchorCtr="0" compatLnSpc="1">
                <a:prstTxWarp prst="textNoShape">
                  <a:avLst/>
                </a:prstTxWarp>
              </a:bodyPr>
              <a:lstStyle/>
              <a:p>
                <a:pPr defTabSz="877330">
                  <a:defRPr/>
                </a:pPr>
                <a:r>
                  <a:rPr lang="en-US" sz="1628" kern="0" dirty="0">
                    <a:solidFill>
                      <a:srgbClr val="000000"/>
                    </a:solidFill>
                    <a:ea typeface="MS PGothic" charset="0"/>
                  </a:rPr>
                  <a:t> </a:t>
                </a:r>
              </a:p>
            </p:txBody>
          </p:sp>
          <p:sp>
            <p:nvSpPr>
              <p:cNvPr id="355" name="Rectangle 354"/>
              <p:cNvSpPr/>
              <p:nvPr/>
            </p:nvSpPr>
            <p:spPr bwMode="auto">
              <a:xfrm>
                <a:off x="7903341" y="3514965"/>
                <a:ext cx="2750510"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0078D7"/>
                        </a:gs>
                        <a:gs pos="100000">
                          <a:srgbClr val="0078D7"/>
                        </a:gs>
                      </a:gsLst>
                      <a:lin ang="5400000" scaled="0"/>
                    </a:gradFill>
                    <a:ea typeface="Segoe UI" pitchFamily="34" charset="0"/>
                    <a:cs typeface="Segoe UI" pitchFamily="34" charset="0"/>
                  </a:rPr>
                  <a:t>SQL Server Reporting Services</a:t>
                </a:r>
              </a:p>
            </p:txBody>
          </p:sp>
        </p:grpSp>
        <p:grpSp>
          <p:nvGrpSpPr>
            <p:cNvPr id="63" name="Group 62"/>
            <p:cNvGrpSpPr/>
            <p:nvPr/>
          </p:nvGrpSpPr>
          <p:grpSpPr>
            <a:xfrm>
              <a:off x="8168661" y="4461427"/>
              <a:ext cx="2603574" cy="401544"/>
              <a:chOff x="7553108" y="4163115"/>
              <a:chExt cx="2603943" cy="401601"/>
            </a:xfrm>
          </p:grpSpPr>
          <p:grpSp>
            <p:nvGrpSpPr>
              <p:cNvPr id="357" name="Group 48"/>
              <p:cNvGrpSpPr>
                <a:grpSpLocks noChangeAspect="1"/>
              </p:cNvGrpSpPr>
              <p:nvPr/>
            </p:nvGrpSpPr>
            <p:grpSpPr bwMode="auto">
              <a:xfrm>
                <a:off x="7553108" y="4163115"/>
                <a:ext cx="394446" cy="305971"/>
                <a:chOff x="5926" y="2415"/>
                <a:chExt cx="321" cy="249"/>
              </a:xfrm>
              <a:solidFill>
                <a:srgbClr val="0078D7"/>
              </a:solidFill>
            </p:grpSpPr>
            <p:sp>
              <p:nvSpPr>
                <p:cNvPr id="359" name="Freeform 49"/>
                <p:cNvSpPr>
                  <a:spLocks/>
                </p:cNvSpPr>
                <p:nvPr/>
              </p:nvSpPr>
              <p:spPr bwMode="auto">
                <a:xfrm>
                  <a:off x="5940" y="2564"/>
                  <a:ext cx="292" cy="100"/>
                </a:xfrm>
                <a:custGeom>
                  <a:avLst/>
                  <a:gdLst>
                    <a:gd name="T0" fmla="*/ 2090 w 2090"/>
                    <a:gd name="T1" fmla="*/ 0 h 719"/>
                    <a:gd name="T2" fmla="*/ 2090 w 2090"/>
                    <a:gd name="T3" fmla="*/ 717 h 719"/>
                    <a:gd name="T4" fmla="*/ 2062 w 2090"/>
                    <a:gd name="T5" fmla="*/ 718 h 719"/>
                    <a:gd name="T6" fmla="*/ 1476 w 2090"/>
                    <a:gd name="T7" fmla="*/ 718 h 719"/>
                    <a:gd name="T8" fmla="*/ 1432 w 2090"/>
                    <a:gd name="T9" fmla="*/ 700 h 719"/>
                    <a:gd name="T10" fmla="*/ 1201 w 2090"/>
                    <a:gd name="T11" fmla="*/ 470 h 719"/>
                    <a:gd name="T12" fmla="*/ 1158 w 2090"/>
                    <a:gd name="T13" fmla="*/ 363 h 719"/>
                    <a:gd name="T14" fmla="*/ 910 w 2090"/>
                    <a:gd name="T15" fmla="*/ 161 h 719"/>
                    <a:gd name="T16" fmla="*/ 892 w 2090"/>
                    <a:gd name="T17" fmla="*/ 169 h 719"/>
                    <a:gd name="T18" fmla="*/ 1005 w 2090"/>
                    <a:gd name="T19" fmla="*/ 280 h 719"/>
                    <a:gd name="T20" fmla="*/ 1014 w 2090"/>
                    <a:gd name="T21" fmla="*/ 322 h 719"/>
                    <a:gd name="T22" fmla="*/ 920 w 2090"/>
                    <a:gd name="T23" fmla="*/ 417 h 719"/>
                    <a:gd name="T24" fmla="*/ 878 w 2090"/>
                    <a:gd name="T25" fmla="*/ 408 h 719"/>
                    <a:gd name="T26" fmla="*/ 766 w 2090"/>
                    <a:gd name="T27" fmla="*/ 294 h 719"/>
                    <a:gd name="T28" fmla="*/ 761 w 2090"/>
                    <a:gd name="T29" fmla="*/ 409 h 719"/>
                    <a:gd name="T30" fmla="*/ 956 w 2090"/>
                    <a:gd name="T31" fmla="*/ 559 h 719"/>
                    <a:gd name="T32" fmla="*/ 1076 w 2090"/>
                    <a:gd name="T33" fmla="*/ 612 h 719"/>
                    <a:gd name="T34" fmla="*/ 1182 w 2090"/>
                    <a:gd name="T35" fmla="*/ 716 h 719"/>
                    <a:gd name="T36" fmla="*/ 0 w 2090"/>
                    <a:gd name="T37" fmla="*/ 716 h 719"/>
                    <a:gd name="T38" fmla="*/ 0 w 2090"/>
                    <a:gd name="T39" fmla="*/ 0 h 719"/>
                    <a:gd name="T40" fmla="*/ 2090 w 2090"/>
                    <a:gd name="T41"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0" h="719">
                      <a:moveTo>
                        <a:pt x="2090" y="0"/>
                      </a:moveTo>
                      <a:cubicBezTo>
                        <a:pt x="2090" y="240"/>
                        <a:pt x="2090" y="478"/>
                        <a:pt x="2090" y="717"/>
                      </a:cubicBezTo>
                      <a:cubicBezTo>
                        <a:pt x="2080" y="717"/>
                        <a:pt x="2071" y="718"/>
                        <a:pt x="2062" y="718"/>
                      </a:cubicBezTo>
                      <a:cubicBezTo>
                        <a:pt x="1866" y="718"/>
                        <a:pt x="1671" y="719"/>
                        <a:pt x="1476" y="718"/>
                      </a:cubicBezTo>
                      <a:cubicBezTo>
                        <a:pt x="1461" y="717"/>
                        <a:pt x="1443" y="710"/>
                        <a:pt x="1432" y="700"/>
                      </a:cubicBezTo>
                      <a:cubicBezTo>
                        <a:pt x="1354" y="624"/>
                        <a:pt x="1278" y="546"/>
                        <a:pt x="1201" y="470"/>
                      </a:cubicBezTo>
                      <a:cubicBezTo>
                        <a:pt x="1171" y="440"/>
                        <a:pt x="1157" y="406"/>
                        <a:pt x="1158" y="363"/>
                      </a:cubicBezTo>
                      <a:cubicBezTo>
                        <a:pt x="1162" y="232"/>
                        <a:pt x="1038" y="132"/>
                        <a:pt x="910" y="161"/>
                      </a:cubicBezTo>
                      <a:cubicBezTo>
                        <a:pt x="905" y="163"/>
                        <a:pt x="901" y="166"/>
                        <a:pt x="892" y="169"/>
                      </a:cubicBezTo>
                      <a:cubicBezTo>
                        <a:pt x="931" y="208"/>
                        <a:pt x="967" y="245"/>
                        <a:pt x="1005" y="280"/>
                      </a:cubicBezTo>
                      <a:cubicBezTo>
                        <a:pt x="1019" y="293"/>
                        <a:pt x="1021" y="306"/>
                        <a:pt x="1014" y="322"/>
                      </a:cubicBezTo>
                      <a:cubicBezTo>
                        <a:pt x="996" y="366"/>
                        <a:pt x="964" y="398"/>
                        <a:pt x="920" y="417"/>
                      </a:cubicBezTo>
                      <a:cubicBezTo>
                        <a:pt x="905" y="424"/>
                        <a:pt x="892" y="422"/>
                        <a:pt x="878" y="408"/>
                      </a:cubicBezTo>
                      <a:cubicBezTo>
                        <a:pt x="843" y="370"/>
                        <a:pt x="806" y="334"/>
                        <a:pt x="766" y="294"/>
                      </a:cubicBezTo>
                      <a:cubicBezTo>
                        <a:pt x="750" y="334"/>
                        <a:pt x="751" y="372"/>
                        <a:pt x="761" y="409"/>
                      </a:cubicBezTo>
                      <a:cubicBezTo>
                        <a:pt x="785" y="499"/>
                        <a:pt x="861" y="560"/>
                        <a:pt x="956" y="559"/>
                      </a:cubicBezTo>
                      <a:cubicBezTo>
                        <a:pt x="1005" y="559"/>
                        <a:pt x="1043" y="576"/>
                        <a:pt x="1076" y="612"/>
                      </a:cubicBezTo>
                      <a:cubicBezTo>
                        <a:pt x="1108" y="646"/>
                        <a:pt x="1143" y="678"/>
                        <a:pt x="1182" y="716"/>
                      </a:cubicBezTo>
                      <a:cubicBezTo>
                        <a:pt x="783" y="716"/>
                        <a:pt x="392" y="716"/>
                        <a:pt x="0" y="716"/>
                      </a:cubicBezTo>
                      <a:cubicBezTo>
                        <a:pt x="0" y="478"/>
                        <a:pt x="0" y="240"/>
                        <a:pt x="0" y="0"/>
                      </a:cubicBezTo>
                      <a:cubicBezTo>
                        <a:pt x="696" y="0"/>
                        <a:pt x="1392" y="0"/>
                        <a:pt x="20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endParaRPr lang="en-US" sz="1836">
                    <a:solidFill>
                      <a:srgbClr val="505050"/>
                    </a:solidFill>
                  </a:endParaRPr>
                </a:p>
              </p:txBody>
            </p:sp>
            <p:sp>
              <p:nvSpPr>
                <p:cNvPr id="360" name="Freeform 50"/>
                <p:cNvSpPr>
                  <a:spLocks/>
                </p:cNvSpPr>
                <p:nvPr/>
              </p:nvSpPr>
              <p:spPr bwMode="auto">
                <a:xfrm>
                  <a:off x="5926" y="2473"/>
                  <a:ext cx="321" cy="75"/>
                </a:xfrm>
                <a:custGeom>
                  <a:avLst/>
                  <a:gdLst>
                    <a:gd name="T0" fmla="*/ 0 w 2295"/>
                    <a:gd name="T1" fmla="*/ 0 h 534"/>
                    <a:gd name="T2" fmla="*/ 2295 w 2295"/>
                    <a:gd name="T3" fmla="*/ 0 h 534"/>
                    <a:gd name="T4" fmla="*/ 2295 w 2295"/>
                    <a:gd name="T5" fmla="*/ 534 h 534"/>
                    <a:gd name="T6" fmla="*/ 0 w 2295"/>
                    <a:gd name="T7" fmla="*/ 534 h 534"/>
                    <a:gd name="T8" fmla="*/ 0 w 2295"/>
                    <a:gd name="T9" fmla="*/ 0 h 534"/>
                  </a:gdLst>
                  <a:ahLst/>
                  <a:cxnLst>
                    <a:cxn ang="0">
                      <a:pos x="T0" y="T1"/>
                    </a:cxn>
                    <a:cxn ang="0">
                      <a:pos x="T2" y="T3"/>
                    </a:cxn>
                    <a:cxn ang="0">
                      <a:pos x="T4" y="T5"/>
                    </a:cxn>
                    <a:cxn ang="0">
                      <a:pos x="T6" y="T7"/>
                    </a:cxn>
                    <a:cxn ang="0">
                      <a:pos x="T8" y="T9"/>
                    </a:cxn>
                  </a:cxnLst>
                  <a:rect l="0" t="0" r="r" b="b"/>
                  <a:pathLst>
                    <a:path w="2295" h="534">
                      <a:moveTo>
                        <a:pt x="0" y="0"/>
                      </a:moveTo>
                      <a:cubicBezTo>
                        <a:pt x="765" y="0"/>
                        <a:pt x="1529" y="0"/>
                        <a:pt x="2295" y="0"/>
                      </a:cubicBezTo>
                      <a:cubicBezTo>
                        <a:pt x="2295" y="179"/>
                        <a:pt x="2295" y="356"/>
                        <a:pt x="2295" y="534"/>
                      </a:cubicBezTo>
                      <a:cubicBezTo>
                        <a:pt x="1530" y="534"/>
                        <a:pt x="766" y="534"/>
                        <a:pt x="0" y="534"/>
                      </a:cubicBezTo>
                      <a:cubicBezTo>
                        <a:pt x="0" y="357"/>
                        <a:pt x="0" y="18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endParaRPr lang="en-US" sz="1836">
                    <a:solidFill>
                      <a:srgbClr val="505050"/>
                    </a:solidFill>
                  </a:endParaRPr>
                </a:p>
              </p:txBody>
            </p:sp>
            <p:sp>
              <p:nvSpPr>
                <p:cNvPr id="361" name="Freeform 51"/>
                <p:cNvSpPr>
                  <a:spLocks/>
                </p:cNvSpPr>
                <p:nvPr/>
              </p:nvSpPr>
              <p:spPr bwMode="auto">
                <a:xfrm>
                  <a:off x="6018" y="2415"/>
                  <a:ext cx="136" cy="42"/>
                </a:xfrm>
                <a:custGeom>
                  <a:avLst/>
                  <a:gdLst>
                    <a:gd name="T0" fmla="*/ 971 w 971"/>
                    <a:gd name="T1" fmla="*/ 300 h 300"/>
                    <a:gd name="T2" fmla="*/ 803 w 971"/>
                    <a:gd name="T3" fmla="*/ 300 h 300"/>
                    <a:gd name="T4" fmla="*/ 803 w 971"/>
                    <a:gd name="T5" fmla="*/ 225 h 300"/>
                    <a:gd name="T6" fmla="*/ 747 w 971"/>
                    <a:gd name="T7" fmla="*/ 168 h 300"/>
                    <a:gd name="T8" fmla="*/ 228 w 971"/>
                    <a:gd name="T9" fmla="*/ 167 h 300"/>
                    <a:gd name="T10" fmla="*/ 171 w 971"/>
                    <a:gd name="T11" fmla="*/ 226 h 300"/>
                    <a:gd name="T12" fmla="*/ 171 w 971"/>
                    <a:gd name="T13" fmla="*/ 300 h 300"/>
                    <a:gd name="T14" fmla="*/ 6 w 971"/>
                    <a:gd name="T15" fmla="*/ 300 h 300"/>
                    <a:gd name="T16" fmla="*/ 8 w 971"/>
                    <a:gd name="T17" fmla="*/ 130 h 300"/>
                    <a:gd name="T18" fmla="*/ 170 w 971"/>
                    <a:gd name="T19" fmla="*/ 0 h 300"/>
                    <a:gd name="T20" fmla="*/ 803 w 971"/>
                    <a:gd name="T21" fmla="*/ 0 h 300"/>
                    <a:gd name="T22" fmla="*/ 971 w 971"/>
                    <a:gd name="T23" fmla="*/ 168 h 300"/>
                    <a:gd name="T24" fmla="*/ 971 w 971"/>
                    <a:gd name="T25"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300">
                      <a:moveTo>
                        <a:pt x="971" y="300"/>
                      </a:moveTo>
                      <a:cubicBezTo>
                        <a:pt x="913" y="300"/>
                        <a:pt x="860" y="300"/>
                        <a:pt x="803" y="300"/>
                      </a:cubicBezTo>
                      <a:cubicBezTo>
                        <a:pt x="803" y="274"/>
                        <a:pt x="804" y="250"/>
                        <a:pt x="803" y="225"/>
                      </a:cubicBezTo>
                      <a:cubicBezTo>
                        <a:pt x="802" y="186"/>
                        <a:pt x="786" y="168"/>
                        <a:pt x="747" y="168"/>
                      </a:cubicBezTo>
                      <a:cubicBezTo>
                        <a:pt x="574" y="167"/>
                        <a:pt x="401" y="167"/>
                        <a:pt x="228" y="167"/>
                      </a:cubicBezTo>
                      <a:cubicBezTo>
                        <a:pt x="188" y="168"/>
                        <a:pt x="172" y="186"/>
                        <a:pt x="171" y="226"/>
                      </a:cubicBezTo>
                      <a:cubicBezTo>
                        <a:pt x="170" y="250"/>
                        <a:pt x="171" y="274"/>
                        <a:pt x="171" y="300"/>
                      </a:cubicBezTo>
                      <a:cubicBezTo>
                        <a:pt x="114" y="300"/>
                        <a:pt x="61" y="300"/>
                        <a:pt x="6" y="300"/>
                      </a:cubicBezTo>
                      <a:cubicBezTo>
                        <a:pt x="6" y="243"/>
                        <a:pt x="0" y="185"/>
                        <a:pt x="8" y="130"/>
                      </a:cubicBezTo>
                      <a:cubicBezTo>
                        <a:pt x="19" y="53"/>
                        <a:pt x="91" y="0"/>
                        <a:pt x="170" y="0"/>
                      </a:cubicBezTo>
                      <a:cubicBezTo>
                        <a:pt x="381" y="0"/>
                        <a:pt x="592" y="0"/>
                        <a:pt x="803" y="0"/>
                      </a:cubicBezTo>
                      <a:cubicBezTo>
                        <a:pt x="898" y="0"/>
                        <a:pt x="970" y="72"/>
                        <a:pt x="971" y="168"/>
                      </a:cubicBezTo>
                      <a:cubicBezTo>
                        <a:pt x="971" y="211"/>
                        <a:pt x="971" y="254"/>
                        <a:pt x="971"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endParaRPr lang="en-US" sz="1836">
                    <a:solidFill>
                      <a:srgbClr val="505050"/>
                    </a:solidFill>
                  </a:endParaRPr>
                </a:p>
              </p:txBody>
            </p:sp>
          </p:grpSp>
          <p:sp>
            <p:nvSpPr>
              <p:cNvPr id="358" name="Rectangle 357"/>
              <p:cNvSpPr/>
              <p:nvPr/>
            </p:nvSpPr>
            <p:spPr bwMode="auto">
              <a:xfrm>
                <a:off x="7903340" y="4173004"/>
                <a:ext cx="2253711"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0078D7"/>
                        </a:gs>
                        <a:gs pos="100000">
                          <a:srgbClr val="0078D7"/>
                        </a:gs>
                      </a:gsLst>
                      <a:lin ang="5400000" scaled="0"/>
                    </a:gradFill>
                    <a:ea typeface="Segoe UI" pitchFamily="34" charset="0"/>
                    <a:cs typeface="Segoe UI" pitchFamily="34" charset="0"/>
                  </a:rPr>
                  <a:t>SQL Server Data Tools</a:t>
                </a:r>
              </a:p>
            </p:txBody>
          </p:sp>
        </p:grpSp>
      </p:grpSp>
      <p:grpSp>
        <p:nvGrpSpPr>
          <p:cNvPr id="4" name="Group 3"/>
          <p:cNvGrpSpPr/>
          <p:nvPr/>
        </p:nvGrpSpPr>
        <p:grpSpPr>
          <a:xfrm>
            <a:off x="151270" y="1098321"/>
            <a:ext cx="11777756" cy="1225637"/>
            <a:chOff x="154302" y="1072730"/>
            <a:chExt cx="12013925" cy="1250214"/>
          </a:xfrm>
        </p:grpSpPr>
        <p:sp>
          <p:nvSpPr>
            <p:cNvPr id="108" name="Rectangle 107"/>
            <p:cNvSpPr/>
            <p:nvPr/>
          </p:nvSpPr>
          <p:spPr bwMode="auto">
            <a:xfrm>
              <a:off x="1553139" y="1223827"/>
              <a:ext cx="10615088" cy="10991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13"/>
            <p:cNvSpPr>
              <a:spLocks/>
            </p:cNvSpPr>
            <p:nvPr/>
          </p:nvSpPr>
          <p:spPr bwMode="auto">
            <a:xfrm flipH="1">
              <a:off x="372428" y="1072730"/>
              <a:ext cx="2258610" cy="125021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505050"/>
                </a:solidFill>
              </a:endParaRPr>
            </a:p>
          </p:txBody>
        </p:sp>
        <p:sp>
          <p:nvSpPr>
            <p:cNvPr id="363" name="Freeform 13"/>
            <p:cNvSpPr>
              <a:spLocks/>
            </p:cNvSpPr>
            <p:nvPr/>
          </p:nvSpPr>
          <p:spPr bwMode="auto">
            <a:xfrm flipH="1">
              <a:off x="154302" y="1624962"/>
              <a:ext cx="1260958" cy="69798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95000"/>
              </a:schemeClr>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505050"/>
                </a:solidFill>
              </a:endParaRPr>
            </a:p>
          </p:txBody>
        </p:sp>
        <p:grpSp>
          <p:nvGrpSpPr>
            <p:cNvPr id="54" name="Group 53"/>
            <p:cNvGrpSpPr/>
            <p:nvPr/>
          </p:nvGrpSpPr>
          <p:grpSpPr>
            <a:xfrm>
              <a:off x="7269279" y="1530275"/>
              <a:ext cx="989742" cy="715839"/>
              <a:chOff x="6212903" y="1555725"/>
              <a:chExt cx="989882" cy="715941"/>
            </a:xfrm>
          </p:grpSpPr>
          <p:sp>
            <p:nvSpPr>
              <p:cNvPr id="80" name="Freeform 30"/>
              <p:cNvSpPr>
                <a:spLocks noEditPoints="1"/>
              </p:cNvSpPr>
              <p:nvPr/>
            </p:nvSpPr>
            <p:spPr bwMode="auto">
              <a:xfrm>
                <a:off x="6550037" y="1555725"/>
                <a:ext cx="228535" cy="292526"/>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accent4"/>
              </a:solidFill>
              <a:ln>
                <a:noFill/>
              </a:ln>
              <a:extLst/>
            </p:spPr>
            <p:txBody>
              <a:bodyPr vert="horz" wrap="square" lIns="89580" tIns="44790" rIns="89580" bIns="44790" numCol="1" anchor="t" anchorCtr="0" compatLnSpc="1">
                <a:prstTxWarp prst="textNoShape">
                  <a:avLst/>
                </a:prstTxWarp>
              </a:bodyPr>
              <a:lstStyle/>
              <a:p>
                <a:pPr defTabSz="877330">
                  <a:defRPr/>
                </a:pPr>
                <a:endParaRPr lang="en-US" sz="1628" kern="0">
                  <a:solidFill>
                    <a:srgbClr val="000000"/>
                  </a:solidFill>
                  <a:ea typeface="MS PGothic" charset="0"/>
                </a:endParaRPr>
              </a:p>
            </p:txBody>
          </p:sp>
          <p:sp>
            <p:nvSpPr>
              <p:cNvPr id="82" name="Rectangle 81"/>
              <p:cNvSpPr/>
              <p:nvPr/>
            </p:nvSpPr>
            <p:spPr bwMode="auto">
              <a:xfrm>
                <a:off x="6212903" y="1879954"/>
                <a:ext cx="989882"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5C2D91"/>
                        </a:gs>
                        <a:gs pos="100000">
                          <a:srgbClr val="5C2D91"/>
                        </a:gs>
                      </a:gsLst>
                      <a:lin ang="5400000" scaled="0"/>
                    </a:gradFill>
                    <a:ea typeface="Segoe UI" pitchFamily="34" charset="0"/>
                    <a:cs typeface="Segoe UI" pitchFamily="34" charset="0"/>
                  </a:rPr>
                  <a:t>Reports</a:t>
                </a:r>
              </a:p>
            </p:txBody>
          </p:sp>
        </p:grpSp>
        <p:grpSp>
          <p:nvGrpSpPr>
            <p:cNvPr id="56" name="Group 55"/>
            <p:cNvGrpSpPr/>
            <p:nvPr/>
          </p:nvGrpSpPr>
          <p:grpSpPr>
            <a:xfrm>
              <a:off x="5925929" y="1512578"/>
              <a:ext cx="1313720" cy="733537"/>
              <a:chOff x="4961147" y="1538025"/>
              <a:chExt cx="1313907" cy="733641"/>
            </a:xfrm>
          </p:grpSpPr>
          <p:sp>
            <p:nvSpPr>
              <p:cNvPr id="83" name="Rectangle 82"/>
              <p:cNvSpPr/>
              <p:nvPr/>
            </p:nvSpPr>
            <p:spPr bwMode="auto">
              <a:xfrm>
                <a:off x="4961147" y="1879954"/>
                <a:ext cx="1313907"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5C2D91"/>
                        </a:gs>
                        <a:gs pos="100000">
                          <a:srgbClr val="5C2D91"/>
                        </a:gs>
                      </a:gsLst>
                      <a:lin ang="5400000" scaled="0"/>
                    </a:gradFill>
                    <a:ea typeface="Segoe UI" pitchFamily="34" charset="0"/>
                    <a:cs typeface="Segoe UI" pitchFamily="34" charset="0"/>
                  </a:rPr>
                  <a:t>Dashboards</a:t>
                </a:r>
              </a:p>
            </p:txBody>
          </p:sp>
          <p:sp>
            <p:nvSpPr>
              <p:cNvPr id="87" name="Freeform 86"/>
              <p:cNvSpPr/>
              <p:nvPr>
                <p:custDataLst>
                  <p:tags r:id="rId2"/>
                </p:custDataLst>
              </p:nvPr>
            </p:nvSpPr>
            <p:spPr>
              <a:xfrm>
                <a:off x="5409029" y="1538025"/>
                <a:ext cx="368383" cy="327926"/>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accent4"/>
              </a:solidFill>
              <a:ln w="19050" cap="flat" cmpd="sng" algn="ctr">
                <a:noFill/>
                <a:prstDash val="solid"/>
              </a:ln>
              <a:effectLst/>
            </p:spPr>
            <p:txBody>
              <a:bodyPr lIns="89580" tIns="44790" rIns="89580" bIns="44790" rtlCol="0" anchor="ctr"/>
              <a:lstStyle/>
              <a:p>
                <a:pPr algn="ctr" defTabSz="895087">
                  <a:defRPr/>
                </a:pPr>
                <a:endParaRPr lang="en-US" sz="1764" kern="0">
                  <a:solidFill>
                    <a:sysClr val="window" lastClr="FFFFFF"/>
                  </a:solidFill>
                  <a:latin typeface="Arial"/>
                  <a:ea typeface="MS PGothic" charset="0"/>
                </a:endParaRPr>
              </a:p>
            </p:txBody>
          </p:sp>
        </p:grpSp>
        <p:grpSp>
          <p:nvGrpSpPr>
            <p:cNvPr id="53" name="Group 52"/>
            <p:cNvGrpSpPr/>
            <p:nvPr/>
          </p:nvGrpSpPr>
          <p:grpSpPr>
            <a:xfrm>
              <a:off x="9216084" y="1512578"/>
              <a:ext cx="932843" cy="743801"/>
              <a:chOff x="7259169" y="1527759"/>
              <a:chExt cx="932975" cy="743907"/>
            </a:xfrm>
          </p:grpSpPr>
          <p:sp>
            <p:nvSpPr>
              <p:cNvPr id="85" name="Rectangle 84"/>
              <p:cNvSpPr/>
              <p:nvPr/>
            </p:nvSpPr>
            <p:spPr bwMode="auto">
              <a:xfrm>
                <a:off x="7259169" y="1879954"/>
                <a:ext cx="932975"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5C2D91"/>
                        </a:gs>
                        <a:gs pos="100000">
                          <a:srgbClr val="5C2D91"/>
                        </a:gs>
                      </a:gsLst>
                      <a:lin ang="5400000" scaled="0"/>
                    </a:gradFill>
                    <a:ea typeface="Segoe UI" pitchFamily="34" charset="0"/>
                    <a:cs typeface="Segoe UI" pitchFamily="34" charset="0"/>
                  </a:rPr>
                  <a:t>Mobile</a:t>
                </a:r>
              </a:p>
            </p:txBody>
          </p:sp>
          <p:grpSp>
            <p:nvGrpSpPr>
              <p:cNvPr id="89" name="Group 88"/>
              <p:cNvGrpSpPr/>
              <p:nvPr/>
            </p:nvGrpSpPr>
            <p:grpSpPr>
              <a:xfrm>
                <a:off x="7469028" y="1527759"/>
                <a:ext cx="336977" cy="348459"/>
                <a:chOff x="8956950" y="6712183"/>
                <a:chExt cx="473871" cy="490017"/>
              </a:xfrm>
              <a:solidFill>
                <a:schemeClr val="accent4"/>
              </a:solidFill>
            </p:grpSpPr>
            <p:sp>
              <p:nvSpPr>
                <p:cNvPr id="90" name="Freeform 61"/>
                <p:cNvSpPr>
                  <a:spLocks/>
                </p:cNvSpPr>
                <p:nvPr/>
              </p:nvSpPr>
              <p:spPr bwMode="black">
                <a:xfrm rot="10800000">
                  <a:off x="9187150" y="6712183"/>
                  <a:ext cx="243671" cy="42222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89580" tIns="44790" rIns="89580" bIns="44790" numCol="1" anchor="t" anchorCtr="0" compatLnSpc="1">
                  <a:prstTxWarp prst="textNoShape">
                    <a:avLst/>
                  </a:prstTxWarp>
                </a:bodyPr>
                <a:lstStyle/>
                <a:p>
                  <a:pPr defTabSz="894968">
                    <a:defRPr/>
                  </a:pPr>
                  <a:endParaRPr lang="en-US" sz="865" kern="0" dirty="0">
                    <a:solidFill>
                      <a:srgbClr val="FFFFFF"/>
                    </a:solidFill>
                    <a:ea typeface="MS PGothic" charset="0"/>
                  </a:endParaRPr>
                </a:p>
              </p:txBody>
            </p:sp>
            <p:sp>
              <p:nvSpPr>
                <p:cNvPr id="91" name="Freeform 90"/>
                <p:cNvSpPr/>
                <p:nvPr>
                  <p:custDataLst>
                    <p:tags r:id="rId1"/>
                  </p:custDataLst>
                </p:nvPr>
              </p:nvSpPr>
              <p:spPr>
                <a:xfrm>
                  <a:off x="9220948" y="6834193"/>
                  <a:ext cx="161766" cy="19802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grpFill/>
                <a:ln w="19050" cap="flat" cmpd="sng" algn="ctr">
                  <a:noFill/>
                  <a:prstDash val="solid"/>
                </a:ln>
                <a:effectLst/>
              </p:spPr>
              <p:txBody>
                <a:bodyPr lIns="89580" tIns="44790" rIns="89580" bIns="44790" rtlCol="0" anchor="ctr"/>
                <a:lstStyle/>
                <a:p>
                  <a:pPr algn="ctr" defTabSz="894816">
                    <a:defRPr/>
                  </a:pPr>
                  <a:endParaRPr lang="en-US" sz="1724" kern="0">
                    <a:solidFill>
                      <a:sysClr val="window" lastClr="FFFFFF"/>
                    </a:solidFill>
                    <a:latin typeface="Arial"/>
                    <a:ea typeface="MS PGothic" charset="0"/>
                  </a:endParaRPr>
                </a:p>
              </p:txBody>
            </p:sp>
            <p:sp>
              <p:nvSpPr>
                <p:cNvPr id="92" name="Freeform 11"/>
                <p:cNvSpPr>
                  <a:spLocks/>
                </p:cNvSpPr>
                <p:nvPr/>
              </p:nvSpPr>
              <p:spPr bwMode="auto">
                <a:xfrm rot="2742356">
                  <a:off x="8995093" y="6931724"/>
                  <a:ext cx="232333" cy="308620"/>
                </a:xfrm>
                <a:custGeom>
                  <a:avLst/>
                  <a:gdLst>
                    <a:gd name="T0" fmla="*/ 976 w 1130"/>
                    <a:gd name="T1" fmla="*/ 663 h 1502"/>
                    <a:gd name="T2" fmla="*/ 609 w 1130"/>
                    <a:gd name="T3" fmla="*/ 626 h 1502"/>
                    <a:gd name="T4" fmla="*/ 595 w 1130"/>
                    <a:gd name="T5" fmla="*/ 98 h 1502"/>
                    <a:gd name="T6" fmla="*/ 498 w 1130"/>
                    <a:gd name="T7" fmla="*/ 0 h 1502"/>
                    <a:gd name="T8" fmla="*/ 423 w 1130"/>
                    <a:gd name="T9" fmla="*/ 98 h 1502"/>
                    <a:gd name="T10" fmla="*/ 423 w 1130"/>
                    <a:gd name="T11" fmla="*/ 839 h 1502"/>
                    <a:gd name="T12" fmla="*/ 279 w 1130"/>
                    <a:gd name="T13" fmla="*/ 677 h 1502"/>
                    <a:gd name="T14" fmla="*/ 51 w 1130"/>
                    <a:gd name="T15" fmla="*/ 631 h 1502"/>
                    <a:gd name="T16" fmla="*/ 130 w 1130"/>
                    <a:gd name="T17" fmla="*/ 784 h 1502"/>
                    <a:gd name="T18" fmla="*/ 516 w 1130"/>
                    <a:gd name="T19" fmla="*/ 1340 h 1502"/>
                    <a:gd name="T20" fmla="*/ 581 w 1130"/>
                    <a:gd name="T21" fmla="*/ 1423 h 1502"/>
                    <a:gd name="T22" fmla="*/ 623 w 1130"/>
                    <a:gd name="T23" fmla="*/ 1456 h 1502"/>
                    <a:gd name="T24" fmla="*/ 781 w 1130"/>
                    <a:gd name="T25" fmla="*/ 1502 h 1502"/>
                    <a:gd name="T26" fmla="*/ 1079 w 1130"/>
                    <a:gd name="T27" fmla="*/ 1229 h 1502"/>
                    <a:gd name="T28" fmla="*/ 1079 w 1130"/>
                    <a:gd name="T29" fmla="*/ 1215 h 1502"/>
                    <a:gd name="T30" fmla="*/ 1130 w 1130"/>
                    <a:gd name="T31" fmla="*/ 779 h 1502"/>
                    <a:gd name="T32" fmla="*/ 976 w 1130"/>
                    <a:gd name="T33" fmla="*/ 66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0" h="1502">
                      <a:moveTo>
                        <a:pt x="976" y="663"/>
                      </a:moveTo>
                      <a:cubicBezTo>
                        <a:pt x="609" y="626"/>
                        <a:pt x="609" y="626"/>
                        <a:pt x="609" y="626"/>
                      </a:cubicBezTo>
                      <a:cubicBezTo>
                        <a:pt x="609" y="450"/>
                        <a:pt x="595" y="274"/>
                        <a:pt x="595" y="98"/>
                      </a:cubicBezTo>
                      <a:cubicBezTo>
                        <a:pt x="595" y="47"/>
                        <a:pt x="549" y="0"/>
                        <a:pt x="498" y="0"/>
                      </a:cubicBezTo>
                      <a:cubicBezTo>
                        <a:pt x="442" y="0"/>
                        <a:pt x="423" y="47"/>
                        <a:pt x="423" y="98"/>
                      </a:cubicBezTo>
                      <a:cubicBezTo>
                        <a:pt x="423" y="329"/>
                        <a:pt x="423" y="608"/>
                        <a:pt x="423" y="839"/>
                      </a:cubicBezTo>
                      <a:cubicBezTo>
                        <a:pt x="395" y="798"/>
                        <a:pt x="279" y="677"/>
                        <a:pt x="279" y="677"/>
                      </a:cubicBezTo>
                      <a:cubicBezTo>
                        <a:pt x="242" y="626"/>
                        <a:pt x="112" y="594"/>
                        <a:pt x="51" y="631"/>
                      </a:cubicBezTo>
                      <a:cubicBezTo>
                        <a:pt x="0" y="659"/>
                        <a:pt x="93" y="733"/>
                        <a:pt x="130" y="784"/>
                      </a:cubicBezTo>
                      <a:cubicBezTo>
                        <a:pt x="270" y="969"/>
                        <a:pt x="377" y="1155"/>
                        <a:pt x="516" y="1340"/>
                      </a:cubicBezTo>
                      <a:cubicBezTo>
                        <a:pt x="535" y="1372"/>
                        <a:pt x="553" y="1400"/>
                        <a:pt x="581" y="1423"/>
                      </a:cubicBezTo>
                      <a:cubicBezTo>
                        <a:pt x="595" y="1437"/>
                        <a:pt x="609" y="1451"/>
                        <a:pt x="623" y="1456"/>
                      </a:cubicBezTo>
                      <a:cubicBezTo>
                        <a:pt x="670" y="1484"/>
                        <a:pt x="725" y="1502"/>
                        <a:pt x="781" y="1502"/>
                      </a:cubicBezTo>
                      <a:cubicBezTo>
                        <a:pt x="939" y="1502"/>
                        <a:pt x="1065" y="1382"/>
                        <a:pt x="1079" y="1229"/>
                      </a:cubicBezTo>
                      <a:cubicBezTo>
                        <a:pt x="1079" y="1224"/>
                        <a:pt x="1079" y="1220"/>
                        <a:pt x="1079" y="1215"/>
                      </a:cubicBezTo>
                      <a:cubicBezTo>
                        <a:pt x="1130" y="779"/>
                        <a:pt x="1130" y="779"/>
                        <a:pt x="1130" y="779"/>
                      </a:cubicBezTo>
                      <a:cubicBezTo>
                        <a:pt x="1130" y="724"/>
                        <a:pt x="1032" y="663"/>
                        <a:pt x="976" y="663"/>
                      </a:cubicBezTo>
                      <a:close/>
                    </a:path>
                  </a:pathLst>
                </a:custGeom>
                <a:grpFill/>
                <a:ln>
                  <a:noFill/>
                </a:ln>
              </p:spPr>
              <p:txBody>
                <a:bodyPr vert="horz" wrap="square" lIns="89604" tIns="44802" rIns="89604" bIns="44802" numCol="1" anchor="t" anchorCtr="0" compatLnSpc="1">
                  <a:prstTxWarp prst="textNoShape">
                    <a:avLst/>
                  </a:prstTxWarp>
                </a:bodyPr>
                <a:lstStyle/>
                <a:p>
                  <a:pPr defTabSz="913841"/>
                  <a:endParaRPr lang="en-US" sz="1765">
                    <a:solidFill>
                      <a:srgbClr val="505050"/>
                    </a:solidFill>
                  </a:endParaRPr>
                </a:p>
              </p:txBody>
            </p:sp>
          </p:grpSp>
        </p:grpSp>
        <p:sp>
          <p:nvSpPr>
            <p:cNvPr id="111" name="Rectangle 110"/>
            <p:cNvSpPr/>
            <p:nvPr/>
          </p:nvSpPr>
          <p:spPr bwMode="auto">
            <a:xfrm>
              <a:off x="2358579" y="1270967"/>
              <a:ext cx="4129754" cy="398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04" rIns="89604" bIns="89604" numCol="1" spcCol="0" rtlCol="0" fromWordArt="0" anchor="t" anchorCtr="0" forceAA="0" compatLnSpc="1">
              <a:prstTxWarp prst="textNoShape">
                <a:avLst/>
              </a:prstTxWarp>
              <a:noAutofit/>
            </a:bodyPr>
            <a:lstStyle/>
            <a:p>
              <a:pPr defTabSz="913576" fontAlgn="base">
                <a:lnSpc>
                  <a:spcPct val="90000"/>
                </a:lnSpc>
                <a:spcBef>
                  <a:spcPct val="0"/>
                </a:spcBef>
                <a:spcAft>
                  <a:spcPct val="0"/>
                </a:spcAft>
              </a:pPr>
              <a:r>
                <a:rPr lang="en-US" sz="1600" b="1" u="sng" dirty="0">
                  <a:gradFill>
                    <a:gsLst>
                      <a:gs pos="0">
                        <a:srgbClr val="5C2D91"/>
                      </a:gs>
                      <a:gs pos="100000">
                        <a:srgbClr val="5C2D91"/>
                      </a:gs>
                    </a:gsLst>
                    <a:lin ang="5400000" scaled="0"/>
                  </a:gradFill>
                  <a:ea typeface="Segoe UI" pitchFamily="34" charset="0"/>
                  <a:cs typeface="Segoe UI" pitchFamily="34" charset="0"/>
                </a:rPr>
                <a:t>DELIVERY AND CONSUMPTION</a:t>
              </a:r>
            </a:p>
          </p:txBody>
        </p:sp>
        <p:sp>
          <p:nvSpPr>
            <p:cNvPr id="112" name="Rectangle 111"/>
            <p:cNvSpPr/>
            <p:nvPr/>
          </p:nvSpPr>
          <p:spPr bwMode="auto">
            <a:xfrm>
              <a:off x="3767966" y="1736644"/>
              <a:ext cx="2199675" cy="551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2400" dirty="0">
                  <a:gradFill>
                    <a:gsLst>
                      <a:gs pos="0">
                        <a:srgbClr val="5C2D91"/>
                      </a:gs>
                      <a:gs pos="100000">
                        <a:srgbClr val="5C2D91"/>
                      </a:gs>
                    </a:gsLst>
                    <a:lin ang="5400000" scaled="0"/>
                  </a:gradFill>
                  <a:ea typeface="Segoe UI" pitchFamily="34" charset="0"/>
                  <a:cs typeface="Segoe UI" pitchFamily="34" charset="0"/>
                </a:rPr>
                <a:t>Power BI</a:t>
              </a:r>
              <a:endParaRPr lang="en-US" sz="1369" dirty="0">
                <a:gradFill>
                  <a:gsLst>
                    <a:gs pos="0">
                      <a:srgbClr val="5C2D91"/>
                    </a:gs>
                    <a:gs pos="100000">
                      <a:srgbClr val="5C2D91"/>
                    </a:gs>
                  </a:gsLst>
                  <a:lin ang="5400000" scaled="0"/>
                </a:gradFill>
                <a:ea typeface="Segoe UI" pitchFamily="34" charset="0"/>
                <a:cs typeface="Segoe UI" pitchFamily="34" charset="0"/>
              </a:endParaRPr>
            </a:p>
          </p:txBody>
        </p:sp>
        <p:grpSp>
          <p:nvGrpSpPr>
            <p:cNvPr id="49" name="Group 48"/>
            <p:cNvGrpSpPr/>
            <p:nvPr/>
          </p:nvGrpSpPr>
          <p:grpSpPr>
            <a:xfrm>
              <a:off x="10216988" y="1513882"/>
              <a:ext cx="738891" cy="715002"/>
              <a:chOff x="8286817" y="1556563"/>
              <a:chExt cx="738996" cy="715103"/>
            </a:xfrm>
          </p:grpSpPr>
          <p:sp>
            <p:nvSpPr>
              <p:cNvPr id="93" name="icon GEARS"/>
              <p:cNvSpPr>
                <a:spLocks noEditPoints="1"/>
              </p:cNvSpPr>
              <p:nvPr/>
            </p:nvSpPr>
            <p:spPr bwMode="auto">
              <a:xfrm>
                <a:off x="8474889" y="1556563"/>
                <a:ext cx="362852" cy="290851"/>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4"/>
              </a:solidFill>
              <a:ln>
                <a:noFill/>
              </a:ln>
              <a:extLst/>
            </p:spPr>
            <p:txBody>
              <a:bodyPr/>
              <a:lstStyle/>
              <a:p>
                <a:pPr defTabSz="913698"/>
                <a:endParaRPr lang="en-US" sz="1836">
                  <a:solidFill>
                    <a:srgbClr val="000000"/>
                  </a:solidFill>
                </a:endParaRPr>
              </a:p>
            </p:txBody>
          </p:sp>
          <p:sp>
            <p:nvSpPr>
              <p:cNvPr id="94" name="Rectangle 93"/>
              <p:cNvSpPr/>
              <p:nvPr/>
            </p:nvSpPr>
            <p:spPr bwMode="auto">
              <a:xfrm>
                <a:off x="8286817" y="1879954"/>
                <a:ext cx="738996"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5C2D91"/>
                        </a:gs>
                        <a:gs pos="100000">
                          <a:srgbClr val="5C2D91"/>
                        </a:gs>
                      </a:gsLst>
                      <a:lin ang="5400000" scaled="0"/>
                    </a:gradFill>
                    <a:ea typeface="Segoe UI" pitchFamily="34" charset="0"/>
                    <a:cs typeface="Segoe UI" pitchFamily="34" charset="0"/>
                  </a:rPr>
                  <a:t>APIs</a:t>
                </a:r>
              </a:p>
            </p:txBody>
          </p:sp>
        </p:grpSp>
        <p:grpSp>
          <p:nvGrpSpPr>
            <p:cNvPr id="5" name="Group 4"/>
            <p:cNvGrpSpPr/>
            <p:nvPr/>
          </p:nvGrpSpPr>
          <p:grpSpPr>
            <a:xfrm>
              <a:off x="8385924" y="1494117"/>
              <a:ext cx="932843" cy="759406"/>
              <a:chOff x="8366426" y="1477566"/>
              <a:chExt cx="914635" cy="744583"/>
            </a:xfrm>
          </p:grpSpPr>
          <p:sp>
            <p:nvSpPr>
              <p:cNvPr id="330" name="Freeform 25"/>
              <p:cNvSpPr>
                <a:spLocks noChangeAspect="1" noEditPoints="1"/>
              </p:cNvSpPr>
              <p:nvPr/>
            </p:nvSpPr>
            <p:spPr bwMode="black">
              <a:xfrm>
                <a:off x="8517891" y="1477566"/>
                <a:ext cx="333103" cy="330872"/>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5C2D91"/>
              </a:solidFill>
              <a:ln>
                <a:noFill/>
              </a:ln>
              <a:extLst/>
            </p:spPr>
            <p:txBody>
              <a:bodyPr vert="horz" wrap="square" lIns="89604" tIns="44802" rIns="89604" bIns="44802" numCol="1" anchor="t" anchorCtr="0" compatLnSpc="1">
                <a:prstTxWarp prst="textNoShape">
                  <a:avLst/>
                </a:prstTxWarp>
              </a:bodyPr>
              <a:lstStyle/>
              <a:p>
                <a:pPr defTabSz="913841"/>
                <a:endParaRPr lang="en-US" sz="1567" dirty="0">
                  <a:solidFill>
                    <a:srgbClr val="107C10"/>
                  </a:solidFill>
                </a:endParaRPr>
              </a:p>
            </p:txBody>
          </p:sp>
          <p:sp>
            <p:nvSpPr>
              <p:cNvPr id="331" name="Rectangle 330"/>
              <p:cNvSpPr/>
              <p:nvPr/>
            </p:nvSpPr>
            <p:spPr bwMode="auto">
              <a:xfrm>
                <a:off x="8366426" y="1838137"/>
                <a:ext cx="914635" cy="38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76" fontAlgn="base">
                  <a:lnSpc>
                    <a:spcPct val="90000"/>
                  </a:lnSpc>
                  <a:spcBef>
                    <a:spcPct val="0"/>
                  </a:spcBef>
                  <a:spcAft>
                    <a:spcPct val="0"/>
                  </a:spcAft>
                </a:pPr>
                <a:r>
                  <a:rPr lang="en-US" sz="1369" dirty="0">
                    <a:gradFill>
                      <a:gsLst>
                        <a:gs pos="0">
                          <a:srgbClr val="5C2D91"/>
                        </a:gs>
                        <a:gs pos="100000">
                          <a:srgbClr val="5C2D91"/>
                        </a:gs>
                      </a:gsLst>
                      <a:lin ang="5400000" scaled="0"/>
                    </a:gradFill>
                    <a:ea typeface="Segoe UI" pitchFamily="34" charset="0"/>
                    <a:cs typeface="Segoe UI" pitchFamily="34" charset="0"/>
                  </a:rPr>
                  <a:t>Excel</a:t>
                </a:r>
              </a:p>
            </p:txBody>
          </p:sp>
        </p:grpSp>
      </p:grpSp>
    </p:spTree>
    <p:extLst>
      <p:ext uri="{BB962C8B-B14F-4D97-AF65-F5344CB8AC3E}">
        <p14:creationId xmlns:p14="http://schemas.microsoft.com/office/powerpoint/2010/main" val="38044075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Power*</a:t>
            </a:r>
            <a:br>
              <a:rPr lang="es-ES" dirty="0" smtClean="0"/>
            </a:br>
            <a:r>
              <a:rPr lang="es-ES" sz="3600" dirty="0" err="1" smtClean="0"/>
              <a:t>PowerPivot</a:t>
            </a:r>
            <a:r>
              <a:rPr lang="es-ES" sz="3600" dirty="0" smtClean="0"/>
              <a:t/>
            </a:r>
            <a:br>
              <a:rPr lang="es-ES" sz="3600" dirty="0" smtClean="0"/>
            </a:br>
            <a:r>
              <a:rPr lang="es-ES" sz="3600" dirty="0" err="1" smtClean="0"/>
              <a:t>PowerQuery</a:t>
            </a:r>
            <a:r>
              <a:rPr lang="es-ES" sz="3600" dirty="0" smtClean="0"/>
              <a:t/>
            </a:r>
            <a:br>
              <a:rPr lang="es-ES" sz="3600" dirty="0" smtClean="0"/>
            </a:br>
            <a:r>
              <a:rPr lang="es-ES" sz="3600" dirty="0" err="1" smtClean="0"/>
              <a:t>PowerView</a:t>
            </a:r>
            <a:r>
              <a:rPr lang="es-ES" sz="3600" dirty="0" smtClean="0"/>
              <a:t/>
            </a:r>
            <a:br>
              <a:rPr lang="es-ES" sz="3600" dirty="0" smtClean="0"/>
            </a:br>
            <a:r>
              <a:rPr lang="es-ES" sz="3600" dirty="0" err="1" smtClean="0"/>
              <a:t>PowerMap</a:t>
            </a:r>
            <a:r>
              <a:rPr lang="es-ES" sz="3600" dirty="0" smtClean="0"/>
              <a:t/>
            </a:r>
            <a:br>
              <a:rPr lang="es-ES" sz="3600" dirty="0" smtClean="0"/>
            </a:br>
            <a:r>
              <a:rPr lang="es-ES" sz="3600" dirty="0"/>
              <a:t/>
            </a:r>
            <a:br>
              <a:rPr lang="es-ES" sz="3600" dirty="0"/>
            </a:br>
            <a:r>
              <a:rPr lang="es-ES" sz="2400" dirty="0" smtClean="0"/>
              <a:t>0 lo que es lo mismo: la leche!</a:t>
            </a:r>
            <a:endParaRPr lang="es-ES" sz="3600" dirty="0"/>
          </a:p>
        </p:txBody>
      </p:sp>
      <p:pic>
        <p:nvPicPr>
          <p:cNvPr id="5" name="Picture Placeholder 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5965" t="12805" r="15965"/>
          <a:stretch/>
        </p:blipFill>
        <p:spPr>
          <a:xfrm>
            <a:off x="5193670" y="0"/>
            <a:ext cx="6991249" cy="6858000"/>
          </a:xfrm>
        </p:spPr>
      </p:pic>
    </p:spTree>
    <p:extLst>
      <p:ext uri="{BB962C8B-B14F-4D97-AF65-F5344CB8AC3E}">
        <p14:creationId xmlns:p14="http://schemas.microsoft.com/office/powerpoint/2010/main" val="2764620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Excel</a:t>
            </a:r>
            <a:endParaRPr lang="en-US" dirty="0"/>
          </a:p>
        </p:txBody>
      </p:sp>
    </p:spTree>
    <p:extLst>
      <p:ext uri="{BB962C8B-B14F-4D97-AF65-F5344CB8AC3E}">
        <p14:creationId xmlns:p14="http://schemas.microsoft.com/office/powerpoint/2010/main" val="21381462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869" y="316871"/>
            <a:ext cx="9985973" cy="6301212"/>
          </a:xfrm>
        </p:spPr>
        <p:txBody>
          <a:bodyPr/>
          <a:lstStyle/>
          <a:p>
            <a:r>
              <a:rPr lang="es-ES" u="sng" dirty="0" smtClean="0"/>
              <a:t>GO TO: </a:t>
            </a:r>
            <a:r>
              <a:rPr lang="es-ES" sz="6000" u="sng" dirty="0" smtClean="0"/>
              <a:t>http://1drv.ms/1FHNQxa</a:t>
            </a:r>
            <a:r>
              <a:rPr lang="es-ES" u="sng" dirty="0" smtClean="0"/>
              <a:t/>
            </a:r>
            <a:br>
              <a:rPr lang="es-ES" u="sng" dirty="0" smtClean="0"/>
            </a:br>
            <a:r>
              <a:rPr lang="es-ES" u="sng" dirty="0" smtClean="0"/>
              <a:t/>
            </a:r>
            <a:br>
              <a:rPr lang="es-ES" u="sng" dirty="0" smtClean="0"/>
            </a:br>
            <a:r>
              <a:rPr lang="en-US" dirty="0" smtClean="0"/>
              <a:t>Internet Sales.xlsx</a:t>
            </a:r>
            <a:br>
              <a:rPr lang="en-US" dirty="0" smtClean="0"/>
            </a:br>
            <a:r>
              <a:rPr lang="en-US" dirty="0" smtClean="0"/>
              <a:t>Recommended PivotTables</a:t>
            </a:r>
            <a:br>
              <a:rPr lang="en-US" dirty="0" smtClean="0"/>
            </a:br>
            <a:r>
              <a:rPr lang="en-US" dirty="0" err="1" smtClean="0"/>
              <a:t>DrillDown</a:t>
            </a:r>
            <a:r>
              <a:rPr lang="en-US" dirty="0" smtClean="0"/>
              <a:t/>
            </a:r>
            <a:br>
              <a:rPr lang="en-US" dirty="0" smtClean="0"/>
            </a:br>
            <a:r>
              <a:rPr lang="en-US" dirty="0" smtClean="0"/>
              <a:t>Charts</a:t>
            </a:r>
            <a:br>
              <a:rPr lang="en-US" dirty="0" smtClean="0"/>
            </a:br>
            <a:endParaRPr lang="en-US" dirty="0"/>
          </a:p>
        </p:txBody>
      </p:sp>
    </p:spTree>
    <p:extLst>
      <p:ext uri="{BB962C8B-B14F-4D97-AF65-F5344CB8AC3E}">
        <p14:creationId xmlns:p14="http://schemas.microsoft.com/office/powerpoint/2010/main" val="14850850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TotalTime>
  <Words>1027</Words>
  <Application>Microsoft Office PowerPoint</Application>
  <PresentationFormat>Widescreen</PresentationFormat>
  <Paragraphs>139</Paragraphs>
  <Slides>36</Slides>
  <Notes>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51" baseType="lpstr">
      <vt:lpstr>MS PGothic</vt:lpstr>
      <vt:lpstr>MS PGothic</vt:lpstr>
      <vt:lpstr>Arial</vt:lpstr>
      <vt:lpstr>Calibri</vt:lpstr>
      <vt:lpstr>Calibri Light</vt:lpstr>
      <vt:lpstr>Rabiohead</vt:lpstr>
      <vt:lpstr>Segoe Light</vt:lpstr>
      <vt:lpstr>Segoe UI</vt:lpstr>
      <vt:lpstr>Segoe UI </vt:lpstr>
      <vt:lpstr>Segoe UI Light</vt:lpstr>
      <vt:lpstr>Segoe UI Semibold</vt:lpstr>
      <vt:lpstr>Segoe UI Semilight</vt:lpstr>
      <vt:lpstr>Wingdings 3</vt:lpstr>
      <vt:lpstr>Tema de Office</vt:lpstr>
      <vt:lpstr>think-cell Slide</vt:lpstr>
      <vt:lpstr>PowerPoint Presentation</vt:lpstr>
      <vt:lpstr>PowerPoint Presentation</vt:lpstr>
      <vt:lpstr>Javier Menéndez Pallo</vt:lpstr>
      <vt:lpstr>Alberto Diaz Martin</vt:lpstr>
      <vt:lpstr>Microsoft  Business Intelligence Stack</vt:lpstr>
      <vt:lpstr>Microsoft Business Intelligence and Analytics</vt:lpstr>
      <vt:lpstr>Power* PowerPivot PowerQuery PowerView PowerMap  0 lo que es lo mismo: la leche!</vt:lpstr>
      <vt:lpstr>Excel</vt:lpstr>
      <vt:lpstr>GO TO: http://1drv.ms/1FHNQxa  Internet Sales.xlsx Recommended PivotTables DrillDown Charts </vt:lpstr>
      <vt:lpstr>Natural Language Queries</vt:lpstr>
      <vt:lpstr>Principales notas de Q&amp;A </vt:lpstr>
      <vt:lpstr>Data Visualization: Power View</vt:lpstr>
      <vt:lpstr>Principales notas de powerview </vt:lpstr>
      <vt:lpstr>Data Discovery: Power Query</vt:lpstr>
      <vt:lpstr>Principales notas de powerquery </vt:lpstr>
      <vt:lpstr>Data Modeling: Power Pivot</vt:lpstr>
      <vt:lpstr>Principales notas de powerpivot </vt:lpstr>
      <vt:lpstr>Geospatial : Power Map</vt:lpstr>
      <vt:lpstr>Principales notas de powermap </vt:lpstr>
      <vt:lpstr>The new PowerBI </vt:lpstr>
      <vt:lpstr>See all your data in a single pane of glass Live dashboards and interactive reports</vt:lpstr>
      <vt:lpstr>Visualize your data in new ways New Power BI Visualizations</vt:lpstr>
      <vt:lpstr>Ask questions of your data Natural Language Query</vt:lpstr>
      <vt:lpstr>Power BI dashboards</vt:lpstr>
      <vt:lpstr>Get started quickly   Prebuilt content packs for popular services</vt:lpstr>
      <vt:lpstr>Power BI content packs</vt:lpstr>
      <vt:lpstr>Unlock your Excel data Publish your Excel workbooks to Power BI </vt:lpstr>
      <vt:lpstr>Create Power BI Content Visual Data Exploration &amp; Interactive Reporting</vt:lpstr>
      <vt:lpstr>Power BI Designer</vt:lpstr>
      <vt:lpstr>Connect to on-premises data Live Query &amp; Scheduled Data Refresh</vt:lpstr>
      <vt:lpstr>Power BI live connectivity to SQL Server Analysis Services</vt:lpstr>
      <vt:lpstr>Stay connected from any device</vt:lpstr>
      <vt:lpstr>Power BI mobile apps</vt:lpstr>
      <vt:lpstr>PowerPoint Presentation</vt:lpstr>
      <vt:lpstr>Q&amp;A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Javier Menéndez Pallo</cp:lastModifiedBy>
  <cp:revision>92</cp:revision>
  <dcterms:created xsi:type="dcterms:W3CDTF">2013-08-20T12:49:39Z</dcterms:created>
  <dcterms:modified xsi:type="dcterms:W3CDTF">2015-06-08T16:05:43Z</dcterms:modified>
</cp:coreProperties>
</file>